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19"/>
    <p:sldId id="257" r:id="rId20"/>
    <p:sldId id="258" r:id="rId21"/>
    <p:sldId id="259" r:id="rId22"/>
    <p:sldId id="260" r:id="rId23"/>
    <p:sldId id="261" r:id="rId24"/>
    <p:sldId id="262" r:id="rId25"/>
    <p:sldId id="263" r:id="rId26"/>
    <p:sldId id="264" r:id="rId27"/>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Maharlika" charset="1" panose="00000000000000000000"/>
      <p:regular r:id="rId10"/>
    </p:embeddedFont>
    <p:embeddedFont>
      <p:font typeface="Fahkwang" charset="1" panose="00000500000000000000"/>
      <p:regular r:id="rId11"/>
    </p:embeddedFont>
    <p:embeddedFont>
      <p:font typeface="Fahkwang Bold" charset="1" panose="00000800000000000000"/>
      <p:regular r:id="rId12"/>
    </p:embeddedFont>
    <p:embeddedFont>
      <p:font typeface="Fahkwang Italics" charset="1" panose="00000500000000000000"/>
      <p:regular r:id="rId13"/>
    </p:embeddedFont>
    <p:embeddedFont>
      <p:font typeface="Fahkwang Bold Italics" charset="1" panose="00000800000000000000"/>
      <p:regular r:id="rId14"/>
    </p:embeddedFont>
    <p:embeddedFont>
      <p:font typeface="Fahkwang Extra-Light" charset="1" panose="00000300000000000000"/>
      <p:regular r:id="rId15"/>
    </p:embeddedFont>
    <p:embeddedFont>
      <p:font typeface="Fahkwang Extra-Light Italics" charset="1" panose="00000300000000000000"/>
      <p:regular r:id="rId16"/>
    </p:embeddedFont>
    <p:embeddedFont>
      <p:font typeface="Fahkwang Medium" charset="1" panose="00000600000000000000"/>
      <p:regular r:id="rId17"/>
    </p:embeddedFont>
    <p:embeddedFont>
      <p:font typeface="Fahkwang Medium Italics" charset="1" panose="00000600000000000000"/>
      <p:regular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slides/slide1.xml" Type="http://schemas.openxmlformats.org/officeDocument/2006/relationships/slide"/><Relationship Id="rId2" Target="presProps.xml" Type="http://schemas.openxmlformats.org/officeDocument/2006/relationships/presProps"/><Relationship Id="rId20" Target="slides/slide2.xml" Type="http://schemas.openxmlformats.org/officeDocument/2006/relationships/slide"/><Relationship Id="rId21" Target="slides/slide3.xml" Type="http://schemas.openxmlformats.org/officeDocument/2006/relationships/slide"/><Relationship Id="rId22" Target="slides/slide4.xml" Type="http://schemas.openxmlformats.org/officeDocument/2006/relationships/slide"/><Relationship Id="rId23" Target="slides/slide5.xml" Type="http://schemas.openxmlformats.org/officeDocument/2006/relationships/slide"/><Relationship Id="rId24" Target="slides/slide6.xml" Type="http://schemas.openxmlformats.org/officeDocument/2006/relationships/slide"/><Relationship Id="rId25" Target="slides/slide7.xml" Type="http://schemas.openxmlformats.org/officeDocument/2006/relationships/slide"/><Relationship Id="rId26" Target="slides/slide8.xml" Type="http://schemas.openxmlformats.org/officeDocument/2006/relationships/slide"/><Relationship Id="rId27" Target="slides/slide9.xml" Type="http://schemas.openxmlformats.org/officeDocument/2006/relationships/slide"/><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png" Type="http://schemas.openxmlformats.org/officeDocument/2006/relationships/image"/><Relationship Id="rId4" Target="../media/image4.png" Type="http://schemas.openxmlformats.org/officeDocument/2006/relationships/image"/><Relationship Id="rId5" Target="../media/image5.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6.jpeg" Type="http://schemas.openxmlformats.org/officeDocument/2006/relationships/image"/><Relationship Id="rId4" Target="../media/image7.jpe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8.png" Type="http://schemas.openxmlformats.org/officeDocument/2006/relationships/image"/><Relationship Id="rId4" Target="../media/image9.png" Type="http://schemas.openxmlformats.org/officeDocument/2006/relationships/image"/><Relationship Id="rId5" Target="../media/image10.png" Type="http://schemas.openxmlformats.org/officeDocument/2006/relationships/image"/><Relationship Id="rId6" Target="../media/image11.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2.png" Type="http://schemas.openxmlformats.org/officeDocument/2006/relationships/image"/><Relationship Id="rId4" Target="../media/image13.sv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77851" r="0" b="0"/>
            </a:stretch>
          </a:blipFill>
        </p:spPr>
      </p:sp>
      <p:sp>
        <p:nvSpPr>
          <p:cNvPr name="Freeform 3" id="3"/>
          <p:cNvSpPr/>
          <p:nvPr/>
        </p:nvSpPr>
        <p:spPr>
          <a:xfrm flipH="false" flipV="false" rot="6097212">
            <a:off x="-5737903" y="2873582"/>
            <a:ext cx="17350689" cy="17525948"/>
          </a:xfrm>
          <a:custGeom>
            <a:avLst/>
            <a:gdLst/>
            <a:ahLst/>
            <a:cxnLst/>
            <a:rect r="r" b="b" t="t" l="l"/>
            <a:pathLst>
              <a:path h="17525948" w="17350689">
                <a:moveTo>
                  <a:pt x="0" y="0"/>
                </a:moveTo>
                <a:lnTo>
                  <a:pt x="17350688" y="0"/>
                </a:lnTo>
                <a:lnTo>
                  <a:pt x="17350688" y="17525949"/>
                </a:lnTo>
                <a:lnTo>
                  <a:pt x="0" y="17525949"/>
                </a:lnTo>
                <a:lnTo>
                  <a:pt x="0" y="0"/>
                </a:lnTo>
                <a:close/>
              </a:path>
            </a:pathLst>
          </a:custGeom>
          <a:blipFill>
            <a:blip r:embed="rId3"/>
            <a:stretch>
              <a:fillRect l="0" t="0" r="0" b="0"/>
            </a:stretch>
          </a:blipFill>
        </p:spPr>
      </p:sp>
      <p:grpSp>
        <p:nvGrpSpPr>
          <p:cNvPr name="Group 4" id="4"/>
          <p:cNvGrpSpPr/>
          <p:nvPr/>
        </p:nvGrpSpPr>
        <p:grpSpPr>
          <a:xfrm rot="0">
            <a:off x="0" y="3275326"/>
            <a:ext cx="18288000" cy="3736347"/>
            <a:chOff x="0" y="0"/>
            <a:chExt cx="24384000" cy="4981796"/>
          </a:xfrm>
        </p:grpSpPr>
        <p:sp>
          <p:nvSpPr>
            <p:cNvPr name="TextBox 5" id="5"/>
            <p:cNvSpPr txBox="true"/>
            <p:nvPr/>
          </p:nvSpPr>
          <p:spPr>
            <a:xfrm rot="0">
              <a:off x="0" y="47625"/>
              <a:ext cx="24384000" cy="2919941"/>
            </a:xfrm>
            <a:prstGeom prst="rect">
              <a:avLst/>
            </a:prstGeom>
          </p:spPr>
          <p:txBody>
            <a:bodyPr anchor="t" rtlCol="false" tIns="0" lIns="0" bIns="0" rIns="0">
              <a:spAutoFit/>
            </a:bodyPr>
            <a:lstStyle/>
            <a:p>
              <a:pPr algn="ctr">
                <a:lnSpc>
                  <a:spcPts val="5499"/>
                </a:lnSpc>
              </a:pPr>
              <a:r>
                <a:rPr lang="en-US" sz="5499">
                  <a:solidFill>
                    <a:srgbClr val="FFFFFF"/>
                  </a:solidFill>
                  <a:latin typeface="Maharlika"/>
                </a:rPr>
                <a:t>Signal and Source Separation </a:t>
              </a:r>
            </a:p>
            <a:p>
              <a:pPr algn="ctr">
                <a:lnSpc>
                  <a:spcPts val="5499"/>
                </a:lnSpc>
              </a:pPr>
              <a:r>
                <a:rPr lang="en-US" sz="5499">
                  <a:solidFill>
                    <a:srgbClr val="FFFFFF"/>
                  </a:solidFill>
                  <a:latin typeface="Maharlika"/>
                </a:rPr>
                <a:t>of Pop-Culture Music</a:t>
              </a:r>
            </a:p>
            <a:p>
              <a:pPr algn="ctr" marL="0" indent="0" lvl="0">
                <a:lnSpc>
                  <a:spcPts val="5499"/>
                </a:lnSpc>
              </a:pPr>
              <a:r>
                <a:rPr lang="en-US" sz="5499">
                  <a:solidFill>
                    <a:srgbClr val="FFFFFF"/>
                  </a:solidFill>
                  <a:latin typeface="Maharlika"/>
                </a:rPr>
                <a:t>using Classical Machine Learning Techniques</a:t>
              </a:r>
            </a:p>
          </p:txBody>
        </p:sp>
        <p:sp>
          <p:nvSpPr>
            <p:cNvPr name="TextBox 6" id="6"/>
            <p:cNvSpPr txBox="true"/>
            <p:nvPr/>
          </p:nvSpPr>
          <p:spPr>
            <a:xfrm rot="0">
              <a:off x="0" y="3534419"/>
              <a:ext cx="24384000" cy="1447377"/>
            </a:xfrm>
            <a:prstGeom prst="rect">
              <a:avLst/>
            </a:prstGeom>
          </p:spPr>
          <p:txBody>
            <a:bodyPr anchor="t" rtlCol="false" tIns="0" lIns="0" bIns="0" rIns="0">
              <a:spAutoFit/>
            </a:bodyPr>
            <a:lstStyle/>
            <a:p>
              <a:pPr algn="ctr" marL="0" indent="0" lvl="0">
                <a:lnSpc>
                  <a:spcPts val="4479"/>
                </a:lnSpc>
                <a:spcBef>
                  <a:spcPct val="0"/>
                </a:spcBef>
              </a:pPr>
              <a:r>
                <a:rPr lang="en-US" sz="3199" spc="335">
                  <a:solidFill>
                    <a:srgbClr val="FFFFFF"/>
                  </a:solidFill>
                  <a:latin typeface="Fahkwang"/>
                </a:rPr>
                <a:t>SIGNAL SOURCE SEPERATION</a:t>
              </a:r>
            </a:p>
            <a:p>
              <a:pPr algn="ctr" marL="0" indent="0" lvl="0">
                <a:lnSpc>
                  <a:spcPts val="4479"/>
                </a:lnSpc>
                <a:spcBef>
                  <a:spcPct val="0"/>
                </a:spcBef>
              </a:pPr>
              <a:r>
                <a:rPr lang="en-US" sz="3199" spc="335">
                  <a:solidFill>
                    <a:srgbClr val="FFFFFF"/>
                  </a:solidFill>
                  <a:latin typeface="Fahkwang"/>
                </a:rPr>
                <a:t>GROUP 20</a:t>
              </a:r>
            </a:p>
          </p:txBody>
        </p:sp>
      </p:gr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0" r="0" b="-77851"/>
            </a:stretch>
          </a:blipFill>
        </p:spPr>
      </p:sp>
      <p:sp>
        <p:nvSpPr>
          <p:cNvPr name="Freeform 3" id="3"/>
          <p:cNvSpPr/>
          <p:nvPr/>
        </p:nvSpPr>
        <p:spPr>
          <a:xfrm flipH="false" flipV="false" rot="0">
            <a:off x="398524" y="2011919"/>
            <a:ext cx="4177891" cy="3871304"/>
          </a:xfrm>
          <a:custGeom>
            <a:avLst/>
            <a:gdLst/>
            <a:ahLst/>
            <a:cxnLst/>
            <a:rect r="r" b="b" t="t" l="l"/>
            <a:pathLst>
              <a:path h="3871304" w="4177891">
                <a:moveTo>
                  <a:pt x="0" y="0"/>
                </a:moveTo>
                <a:lnTo>
                  <a:pt x="4177890" y="0"/>
                </a:lnTo>
                <a:lnTo>
                  <a:pt x="4177890" y="3871304"/>
                </a:lnTo>
                <a:lnTo>
                  <a:pt x="0" y="3871304"/>
                </a:lnTo>
                <a:lnTo>
                  <a:pt x="0" y="0"/>
                </a:lnTo>
                <a:close/>
              </a:path>
            </a:pathLst>
          </a:custGeom>
          <a:blipFill>
            <a:blip r:embed="rId3"/>
            <a:stretch>
              <a:fillRect l="0" t="0" r="0" b="0"/>
            </a:stretch>
          </a:blipFill>
        </p:spPr>
      </p:sp>
      <p:sp>
        <p:nvSpPr>
          <p:cNvPr name="Freeform 4" id="4"/>
          <p:cNvSpPr/>
          <p:nvPr/>
        </p:nvSpPr>
        <p:spPr>
          <a:xfrm flipH="false" flipV="false" rot="0">
            <a:off x="5035151" y="2011919"/>
            <a:ext cx="4159703" cy="3871304"/>
          </a:xfrm>
          <a:custGeom>
            <a:avLst/>
            <a:gdLst/>
            <a:ahLst/>
            <a:cxnLst/>
            <a:rect r="r" b="b" t="t" l="l"/>
            <a:pathLst>
              <a:path h="3871304" w="4159703">
                <a:moveTo>
                  <a:pt x="0" y="0"/>
                </a:moveTo>
                <a:lnTo>
                  <a:pt x="4159703" y="0"/>
                </a:lnTo>
                <a:lnTo>
                  <a:pt x="4159703" y="3871304"/>
                </a:lnTo>
                <a:lnTo>
                  <a:pt x="0" y="3871304"/>
                </a:lnTo>
                <a:lnTo>
                  <a:pt x="0" y="0"/>
                </a:lnTo>
                <a:close/>
              </a:path>
            </a:pathLst>
          </a:custGeom>
          <a:blipFill>
            <a:blip r:embed="rId4"/>
            <a:stretch>
              <a:fillRect l="0" t="0" r="0" b="0"/>
            </a:stretch>
          </a:blipFill>
        </p:spPr>
      </p:sp>
      <p:sp>
        <p:nvSpPr>
          <p:cNvPr name="Freeform 5" id="5"/>
          <p:cNvSpPr/>
          <p:nvPr/>
        </p:nvSpPr>
        <p:spPr>
          <a:xfrm flipH="false" flipV="false" rot="0">
            <a:off x="2119439" y="6381857"/>
            <a:ext cx="4913950" cy="3681139"/>
          </a:xfrm>
          <a:custGeom>
            <a:avLst/>
            <a:gdLst/>
            <a:ahLst/>
            <a:cxnLst/>
            <a:rect r="r" b="b" t="t" l="l"/>
            <a:pathLst>
              <a:path h="3681139" w="4913950">
                <a:moveTo>
                  <a:pt x="0" y="0"/>
                </a:moveTo>
                <a:lnTo>
                  <a:pt x="4913951" y="0"/>
                </a:lnTo>
                <a:lnTo>
                  <a:pt x="4913951" y="3681139"/>
                </a:lnTo>
                <a:lnTo>
                  <a:pt x="0" y="3681139"/>
                </a:lnTo>
                <a:lnTo>
                  <a:pt x="0" y="0"/>
                </a:lnTo>
                <a:close/>
              </a:path>
            </a:pathLst>
          </a:custGeom>
          <a:blipFill>
            <a:blip r:embed="rId5"/>
            <a:stretch>
              <a:fillRect l="0" t="0" r="0" b="0"/>
            </a:stretch>
          </a:blipFill>
        </p:spPr>
      </p:sp>
      <p:sp>
        <p:nvSpPr>
          <p:cNvPr name="TextBox 6" id="6"/>
          <p:cNvSpPr txBox="true"/>
          <p:nvPr/>
        </p:nvSpPr>
        <p:spPr>
          <a:xfrm rot="0">
            <a:off x="300435" y="448060"/>
            <a:ext cx="9469432" cy="1199381"/>
          </a:xfrm>
          <a:prstGeom prst="rect">
            <a:avLst/>
          </a:prstGeom>
        </p:spPr>
        <p:txBody>
          <a:bodyPr anchor="t" rtlCol="false" tIns="0" lIns="0" bIns="0" rIns="0">
            <a:spAutoFit/>
          </a:bodyPr>
          <a:lstStyle/>
          <a:p>
            <a:pPr algn="ctr">
              <a:lnSpc>
                <a:spcPts val="4469"/>
              </a:lnSpc>
            </a:pPr>
            <a:r>
              <a:rPr lang="en-US" sz="4469">
                <a:solidFill>
                  <a:srgbClr val="163459"/>
                </a:solidFill>
                <a:latin typeface="Maharlika"/>
              </a:rPr>
              <a:t>EXPLORATORY </a:t>
            </a:r>
          </a:p>
          <a:p>
            <a:pPr algn="ctr" marL="0" indent="0" lvl="0">
              <a:lnSpc>
                <a:spcPts val="4469"/>
              </a:lnSpc>
            </a:pPr>
            <a:r>
              <a:rPr lang="en-US" sz="4469">
                <a:solidFill>
                  <a:srgbClr val="163459"/>
                </a:solidFill>
                <a:latin typeface="Maharlika"/>
              </a:rPr>
              <a:t>DATA ANALYSIS</a:t>
            </a:r>
          </a:p>
        </p:txBody>
      </p:sp>
      <p:sp>
        <p:nvSpPr>
          <p:cNvPr name="TextBox 7" id="7"/>
          <p:cNvSpPr txBox="true"/>
          <p:nvPr/>
        </p:nvSpPr>
        <p:spPr>
          <a:xfrm rot="0">
            <a:off x="1995777" y="5911506"/>
            <a:ext cx="983385" cy="403969"/>
          </a:xfrm>
          <a:prstGeom prst="rect">
            <a:avLst/>
          </a:prstGeom>
        </p:spPr>
        <p:txBody>
          <a:bodyPr anchor="t" rtlCol="false" tIns="0" lIns="0" bIns="0" rIns="0">
            <a:spAutoFit/>
          </a:bodyPr>
          <a:lstStyle/>
          <a:p>
            <a:pPr algn="ctr">
              <a:lnSpc>
                <a:spcPts val="3390"/>
              </a:lnSpc>
            </a:pPr>
            <a:r>
              <a:rPr lang="en-US" sz="2421">
                <a:solidFill>
                  <a:srgbClr val="163459"/>
                </a:solidFill>
                <a:latin typeface="Fahkwang"/>
              </a:rPr>
              <a:t>MFCC</a:t>
            </a:r>
          </a:p>
        </p:txBody>
      </p:sp>
      <p:sp>
        <p:nvSpPr>
          <p:cNvPr name="TextBox 8" id="8"/>
          <p:cNvSpPr txBox="true"/>
          <p:nvPr/>
        </p:nvSpPr>
        <p:spPr>
          <a:xfrm rot="0">
            <a:off x="5842296" y="5911506"/>
            <a:ext cx="2382188" cy="403969"/>
          </a:xfrm>
          <a:prstGeom prst="rect">
            <a:avLst/>
          </a:prstGeom>
        </p:spPr>
        <p:txBody>
          <a:bodyPr anchor="t" rtlCol="false" tIns="0" lIns="0" bIns="0" rIns="0">
            <a:spAutoFit/>
          </a:bodyPr>
          <a:lstStyle/>
          <a:p>
            <a:pPr algn="ctr">
              <a:lnSpc>
                <a:spcPts val="3390"/>
              </a:lnSpc>
            </a:pPr>
            <a:r>
              <a:rPr lang="en-US" sz="2421">
                <a:solidFill>
                  <a:srgbClr val="163459"/>
                </a:solidFill>
                <a:latin typeface="Fahkwang"/>
              </a:rPr>
              <a:t>SPECTOGRAM</a:t>
            </a:r>
          </a:p>
        </p:txBody>
      </p:sp>
      <p:sp>
        <p:nvSpPr>
          <p:cNvPr name="TextBox 9" id="9"/>
          <p:cNvSpPr txBox="true"/>
          <p:nvPr/>
        </p:nvSpPr>
        <p:spPr>
          <a:xfrm rot="0">
            <a:off x="7115002" y="9659027"/>
            <a:ext cx="1964311" cy="403969"/>
          </a:xfrm>
          <a:prstGeom prst="rect">
            <a:avLst/>
          </a:prstGeom>
        </p:spPr>
        <p:txBody>
          <a:bodyPr anchor="t" rtlCol="false" tIns="0" lIns="0" bIns="0" rIns="0">
            <a:spAutoFit/>
          </a:bodyPr>
          <a:lstStyle/>
          <a:p>
            <a:pPr algn="ctr">
              <a:lnSpc>
                <a:spcPts val="3390"/>
              </a:lnSpc>
            </a:pPr>
            <a:r>
              <a:rPr lang="en-US" sz="2421">
                <a:solidFill>
                  <a:srgbClr val="163459"/>
                </a:solidFill>
                <a:latin typeface="Fahkwang"/>
              </a:rPr>
              <a:t>WAVEFORM</a:t>
            </a:r>
          </a:p>
        </p:txBody>
      </p:sp>
      <p:sp>
        <p:nvSpPr>
          <p:cNvPr name="TextBox 10" id="10"/>
          <p:cNvSpPr txBox="true"/>
          <p:nvPr/>
        </p:nvSpPr>
        <p:spPr>
          <a:xfrm rot="0">
            <a:off x="8929657" y="448052"/>
            <a:ext cx="9034817" cy="1199388"/>
          </a:xfrm>
          <a:prstGeom prst="rect">
            <a:avLst/>
          </a:prstGeom>
        </p:spPr>
        <p:txBody>
          <a:bodyPr anchor="t" rtlCol="false" tIns="0" lIns="0" bIns="0" rIns="0">
            <a:spAutoFit/>
          </a:bodyPr>
          <a:lstStyle/>
          <a:p>
            <a:pPr algn="ctr">
              <a:lnSpc>
                <a:spcPts val="4470"/>
              </a:lnSpc>
            </a:pPr>
            <a:r>
              <a:rPr lang="en-US" sz="4470">
                <a:solidFill>
                  <a:srgbClr val="163459"/>
                </a:solidFill>
                <a:latin typeface="Maharlika"/>
              </a:rPr>
              <a:t>DOMAIN  </a:t>
            </a:r>
          </a:p>
          <a:p>
            <a:pPr algn="ctr" marL="0" indent="0" lvl="0">
              <a:lnSpc>
                <a:spcPts val="4470"/>
              </a:lnSpc>
            </a:pPr>
            <a:r>
              <a:rPr lang="en-US" sz="4470">
                <a:solidFill>
                  <a:srgbClr val="163459"/>
                </a:solidFill>
                <a:latin typeface="Maharlika"/>
              </a:rPr>
              <a:t>RESEARCH</a:t>
            </a:r>
          </a:p>
        </p:txBody>
      </p:sp>
      <p:grpSp>
        <p:nvGrpSpPr>
          <p:cNvPr name="Group 11" id="11"/>
          <p:cNvGrpSpPr/>
          <p:nvPr/>
        </p:nvGrpSpPr>
        <p:grpSpPr>
          <a:xfrm rot="0">
            <a:off x="10235624" y="2166191"/>
            <a:ext cx="7143547" cy="2056110"/>
            <a:chOff x="0" y="0"/>
            <a:chExt cx="10473578" cy="3014585"/>
          </a:xfrm>
        </p:grpSpPr>
        <p:sp>
          <p:nvSpPr>
            <p:cNvPr name="Freeform 12" id="12"/>
            <p:cNvSpPr/>
            <p:nvPr/>
          </p:nvSpPr>
          <p:spPr>
            <a:xfrm flipH="false" flipV="false" rot="0">
              <a:off x="0" y="0"/>
              <a:ext cx="10473579" cy="3014585"/>
            </a:xfrm>
            <a:custGeom>
              <a:avLst/>
              <a:gdLst/>
              <a:ahLst/>
              <a:cxnLst/>
              <a:rect r="r" b="b" t="t" l="l"/>
              <a:pathLst>
                <a:path h="3014585" w="10473579">
                  <a:moveTo>
                    <a:pt x="0" y="0"/>
                  </a:moveTo>
                  <a:lnTo>
                    <a:pt x="10473579" y="0"/>
                  </a:lnTo>
                  <a:lnTo>
                    <a:pt x="10473579" y="3014585"/>
                  </a:lnTo>
                  <a:lnTo>
                    <a:pt x="0" y="3014585"/>
                  </a:lnTo>
                  <a:close/>
                </a:path>
              </a:pathLst>
            </a:custGeom>
            <a:solidFill>
              <a:srgbClr val="163459">
                <a:alpha val="25882"/>
              </a:srgbClr>
            </a:solidFill>
          </p:spPr>
        </p:sp>
      </p:grpSp>
      <p:grpSp>
        <p:nvGrpSpPr>
          <p:cNvPr name="Group 13" id="13"/>
          <p:cNvGrpSpPr/>
          <p:nvPr/>
        </p:nvGrpSpPr>
        <p:grpSpPr>
          <a:xfrm rot="0">
            <a:off x="10478787" y="2731616"/>
            <a:ext cx="2072498" cy="925262"/>
            <a:chOff x="0" y="0"/>
            <a:chExt cx="2763331" cy="1233682"/>
          </a:xfrm>
        </p:grpSpPr>
        <p:sp>
          <p:nvSpPr>
            <p:cNvPr name="TextBox 14" id="14"/>
            <p:cNvSpPr txBox="true"/>
            <p:nvPr/>
          </p:nvSpPr>
          <p:spPr>
            <a:xfrm rot="0">
              <a:off x="0" y="19050"/>
              <a:ext cx="2763331" cy="857648"/>
            </a:xfrm>
            <a:prstGeom prst="rect">
              <a:avLst/>
            </a:prstGeom>
          </p:spPr>
          <p:txBody>
            <a:bodyPr anchor="t" rtlCol="false" tIns="0" lIns="0" bIns="0" rIns="0">
              <a:spAutoFit/>
            </a:bodyPr>
            <a:lstStyle/>
            <a:p>
              <a:pPr algn="ctr" marL="0" indent="0" lvl="0">
                <a:lnSpc>
                  <a:spcPts val="2353"/>
                </a:lnSpc>
              </a:pPr>
              <a:r>
                <a:rPr lang="en-US" sz="2353">
                  <a:solidFill>
                    <a:srgbClr val="FFFFFF"/>
                  </a:solidFill>
                  <a:latin typeface="Maharlika"/>
                </a:rPr>
                <a:t>Signal Processing</a:t>
              </a:r>
            </a:p>
          </p:txBody>
        </p:sp>
        <p:sp>
          <p:nvSpPr>
            <p:cNvPr name="TextBox 15" id="15"/>
            <p:cNvSpPr txBox="true"/>
            <p:nvPr/>
          </p:nvSpPr>
          <p:spPr>
            <a:xfrm rot="0">
              <a:off x="0" y="991700"/>
              <a:ext cx="2763331" cy="241982"/>
            </a:xfrm>
            <a:prstGeom prst="rect">
              <a:avLst/>
            </a:prstGeom>
          </p:spPr>
          <p:txBody>
            <a:bodyPr anchor="t" rtlCol="false" tIns="0" lIns="0" bIns="0" rIns="0">
              <a:spAutoFit/>
            </a:bodyPr>
            <a:lstStyle/>
            <a:p>
              <a:pPr algn="ctr" marL="0" indent="0" lvl="0">
                <a:lnSpc>
                  <a:spcPts val="1499"/>
                </a:lnSpc>
              </a:pPr>
            </a:p>
          </p:txBody>
        </p:sp>
      </p:grpSp>
      <p:grpSp>
        <p:nvGrpSpPr>
          <p:cNvPr name="Group 16" id="16"/>
          <p:cNvGrpSpPr/>
          <p:nvPr/>
        </p:nvGrpSpPr>
        <p:grpSpPr>
          <a:xfrm rot="0">
            <a:off x="10235624" y="7106058"/>
            <a:ext cx="7143547" cy="2152242"/>
            <a:chOff x="0" y="0"/>
            <a:chExt cx="10473578" cy="3155529"/>
          </a:xfrm>
        </p:grpSpPr>
        <p:sp>
          <p:nvSpPr>
            <p:cNvPr name="Freeform 17" id="17"/>
            <p:cNvSpPr/>
            <p:nvPr/>
          </p:nvSpPr>
          <p:spPr>
            <a:xfrm flipH="false" flipV="false" rot="0">
              <a:off x="0" y="0"/>
              <a:ext cx="10473579" cy="3155529"/>
            </a:xfrm>
            <a:custGeom>
              <a:avLst/>
              <a:gdLst/>
              <a:ahLst/>
              <a:cxnLst/>
              <a:rect r="r" b="b" t="t" l="l"/>
              <a:pathLst>
                <a:path h="3155529" w="10473579">
                  <a:moveTo>
                    <a:pt x="0" y="0"/>
                  </a:moveTo>
                  <a:lnTo>
                    <a:pt x="10473579" y="0"/>
                  </a:lnTo>
                  <a:lnTo>
                    <a:pt x="10473579" y="3155529"/>
                  </a:lnTo>
                  <a:lnTo>
                    <a:pt x="0" y="3155529"/>
                  </a:lnTo>
                  <a:close/>
                </a:path>
              </a:pathLst>
            </a:custGeom>
            <a:solidFill>
              <a:srgbClr val="163459">
                <a:alpha val="25882"/>
              </a:srgbClr>
            </a:solidFill>
          </p:spPr>
        </p:sp>
      </p:grpSp>
      <p:grpSp>
        <p:nvGrpSpPr>
          <p:cNvPr name="Group 18" id="18"/>
          <p:cNvGrpSpPr/>
          <p:nvPr/>
        </p:nvGrpSpPr>
        <p:grpSpPr>
          <a:xfrm rot="0">
            <a:off x="10234605" y="4648283"/>
            <a:ext cx="7143547" cy="2031794"/>
            <a:chOff x="0" y="0"/>
            <a:chExt cx="10473578" cy="2978933"/>
          </a:xfrm>
        </p:grpSpPr>
        <p:sp>
          <p:nvSpPr>
            <p:cNvPr name="Freeform 19" id="19"/>
            <p:cNvSpPr/>
            <p:nvPr/>
          </p:nvSpPr>
          <p:spPr>
            <a:xfrm flipH="false" flipV="false" rot="0">
              <a:off x="0" y="0"/>
              <a:ext cx="10473579" cy="2978933"/>
            </a:xfrm>
            <a:custGeom>
              <a:avLst/>
              <a:gdLst/>
              <a:ahLst/>
              <a:cxnLst/>
              <a:rect r="r" b="b" t="t" l="l"/>
              <a:pathLst>
                <a:path h="2978933" w="10473579">
                  <a:moveTo>
                    <a:pt x="0" y="0"/>
                  </a:moveTo>
                  <a:lnTo>
                    <a:pt x="10473579" y="0"/>
                  </a:lnTo>
                  <a:lnTo>
                    <a:pt x="10473579" y="2978933"/>
                  </a:lnTo>
                  <a:lnTo>
                    <a:pt x="0" y="2978933"/>
                  </a:lnTo>
                  <a:close/>
                </a:path>
              </a:pathLst>
            </a:custGeom>
            <a:solidFill>
              <a:srgbClr val="163459">
                <a:alpha val="25882"/>
              </a:srgbClr>
            </a:solidFill>
          </p:spPr>
        </p:sp>
      </p:grpSp>
      <p:grpSp>
        <p:nvGrpSpPr>
          <p:cNvPr name="Group 20" id="20"/>
          <p:cNvGrpSpPr/>
          <p:nvPr/>
        </p:nvGrpSpPr>
        <p:grpSpPr>
          <a:xfrm rot="0">
            <a:off x="10461679" y="5308151"/>
            <a:ext cx="2072498" cy="925262"/>
            <a:chOff x="0" y="0"/>
            <a:chExt cx="2763331" cy="1233682"/>
          </a:xfrm>
        </p:grpSpPr>
        <p:sp>
          <p:nvSpPr>
            <p:cNvPr name="TextBox 21" id="21"/>
            <p:cNvSpPr txBox="true"/>
            <p:nvPr/>
          </p:nvSpPr>
          <p:spPr>
            <a:xfrm rot="0">
              <a:off x="0" y="19050"/>
              <a:ext cx="2763331" cy="857648"/>
            </a:xfrm>
            <a:prstGeom prst="rect">
              <a:avLst/>
            </a:prstGeom>
          </p:spPr>
          <p:txBody>
            <a:bodyPr anchor="t" rtlCol="false" tIns="0" lIns="0" bIns="0" rIns="0">
              <a:spAutoFit/>
            </a:bodyPr>
            <a:lstStyle/>
            <a:p>
              <a:pPr algn="ctr" marL="0" indent="0" lvl="0">
                <a:lnSpc>
                  <a:spcPts val="2353"/>
                </a:lnSpc>
              </a:pPr>
              <a:r>
                <a:rPr lang="en-US" sz="2353">
                  <a:solidFill>
                    <a:srgbClr val="FFFFFF"/>
                  </a:solidFill>
                  <a:latin typeface="Maharlika"/>
                </a:rPr>
                <a:t>Audio Modelling</a:t>
              </a:r>
            </a:p>
          </p:txBody>
        </p:sp>
        <p:sp>
          <p:nvSpPr>
            <p:cNvPr name="TextBox 22" id="22"/>
            <p:cNvSpPr txBox="true"/>
            <p:nvPr/>
          </p:nvSpPr>
          <p:spPr>
            <a:xfrm rot="0">
              <a:off x="0" y="991700"/>
              <a:ext cx="2763331" cy="241982"/>
            </a:xfrm>
            <a:prstGeom prst="rect">
              <a:avLst/>
            </a:prstGeom>
          </p:spPr>
          <p:txBody>
            <a:bodyPr anchor="t" rtlCol="false" tIns="0" lIns="0" bIns="0" rIns="0">
              <a:spAutoFit/>
            </a:bodyPr>
            <a:lstStyle/>
            <a:p>
              <a:pPr algn="ctr" marL="0" indent="0" lvl="0">
                <a:lnSpc>
                  <a:spcPts val="1499"/>
                </a:lnSpc>
              </a:pPr>
            </a:p>
          </p:txBody>
        </p:sp>
      </p:grpSp>
      <p:grpSp>
        <p:nvGrpSpPr>
          <p:cNvPr name="Group 23" id="23"/>
          <p:cNvGrpSpPr/>
          <p:nvPr/>
        </p:nvGrpSpPr>
        <p:grpSpPr>
          <a:xfrm rot="0">
            <a:off x="10678927" y="7765927"/>
            <a:ext cx="2072498" cy="925262"/>
            <a:chOff x="0" y="0"/>
            <a:chExt cx="2763331" cy="1233682"/>
          </a:xfrm>
        </p:grpSpPr>
        <p:sp>
          <p:nvSpPr>
            <p:cNvPr name="TextBox 24" id="24"/>
            <p:cNvSpPr txBox="true"/>
            <p:nvPr/>
          </p:nvSpPr>
          <p:spPr>
            <a:xfrm rot="0">
              <a:off x="0" y="19050"/>
              <a:ext cx="2763331" cy="857648"/>
            </a:xfrm>
            <a:prstGeom prst="rect">
              <a:avLst/>
            </a:prstGeom>
          </p:spPr>
          <p:txBody>
            <a:bodyPr anchor="t" rtlCol="false" tIns="0" lIns="0" bIns="0" rIns="0">
              <a:spAutoFit/>
            </a:bodyPr>
            <a:lstStyle/>
            <a:p>
              <a:pPr algn="ctr" marL="0" indent="0" lvl="0">
                <a:lnSpc>
                  <a:spcPts val="2353"/>
                </a:lnSpc>
              </a:pPr>
              <a:r>
                <a:rPr lang="en-US" sz="2353">
                  <a:solidFill>
                    <a:srgbClr val="FFFFFF"/>
                  </a:solidFill>
                  <a:latin typeface="Maharlika"/>
                </a:rPr>
                <a:t>Probability Theory</a:t>
              </a:r>
            </a:p>
          </p:txBody>
        </p:sp>
        <p:sp>
          <p:nvSpPr>
            <p:cNvPr name="TextBox 25" id="25"/>
            <p:cNvSpPr txBox="true"/>
            <p:nvPr/>
          </p:nvSpPr>
          <p:spPr>
            <a:xfrm rot="0">
              <a:off x="0" y="991700"/>
              <a:ext cx="2763331" cy="241982"/>
            </a:xfrm>
            <a:prstGeom prst="rect">
              <a:avLst/>
            </a:prstGeom>
          </p:spPr>
          <p:txBody>
            <a:bodyPr anchor="t" rtlCol="false" tIns="0" lIns="0" bIns="0" rIns="0">
              <a:spAutoFit/>
            </a:bodyPr>
            <a:lstStyle/>
            <a:p>
              <a:pPr algn="ctr" marL="0" indent="0" lvl="0">
                <a:lnSpc>
                  <a:spcPts val="1499"/>
                </a:lnSpc>
              </a:pPr>
            </a:p>
          </p:txBody>
        </p:sp>
      </p:grpSp>
      <p:sp>
        <p:nvSpPr>
          <p:cNvPr name="TextBox 26" id="26"/>
          <p:cNvSpPr txBox="true"/>
          <p:nvPr/>
        </p:nvSpPr>
        <p:spPr>
          <a:xfrm rot="0">
            <a:off x="11252254" y="2517859"/>
            <a:ext cx="7143547" cy="1044574"/>
          </a:xfrm>
          <a:prstGeom prst="rect">
            <a:avLst/>
          </a:prstGeom>
        </p:spPr>
        <p:txBody>
          <a:bodyPr anchor="t" rtlCol="false" tIns="0" lIns="0" bIns="0" rIns="0">
            <a:spAutoFit/>
          </a:bodyPr>
          <a:lstStyle/>
          <a:p>
            <a:pPr algn="ctr">
              <a:lnSpc>
                <a:spcPts val="2800"/>
              </a:lnSpc>
            </a:pPr>
            <a:r>
              <a:rPr lang="en-US" sz="2000">
                <a:solidFill>
                  <a:srgbClr val="163459"/>
                </a:solidFill>
                <a:latin typeface="Fahkwang"/>
              </a:rPr>
              <a:t>Waveform</a:t>
            </a:r>
          </a:p>
          <a:p>
            <a:pPr algn="ctr">
              <a:lnSpc>
                <a:spcPts val="2800"/>
              </a:lnSpc>
            </a:pPr>
            <a:r>
              <a:rPr lang="en-US" sz="2000">
                <a:solidFill>
                  <a:srgbClr val="163459"/>
                </a:solidFill>
                <a:latin typeface="Fahkwang"/>
              </a:rPr>
              <a:t>STFT</a:t>
            </a:r>
          </a:p>
          <a:p>
            <a:pPr algn="ctr">
              <a:lnSpc>
                <a:spcPts val="2800"/>
              </a:lnSpc>
            </a:pPr>
            <a:r>
              <a:rPr lang="en-US" sz="2000">
                <a:solidFill>
                  <a:srgbClr val="163459"/>
                </a:solidFill>
                <a:latin typeface="Fahkwang"/>
              </a:rPr>
              <a:t>Band Pass Filters</a:t>
            </a:r>
          </a:p>
        </p:txBody>
      </p:sp>
      <p:sp>
        <p:nvSpPr>
          <p:cNvPr name="TextBox 27" id="27"/>
          <p:cNvSpPr txBox="true"/>
          <p:nvPr/>
        </p:nvSpPr>
        <p:spPr>
          <a:xfrm rot="0">
            <a:off x="11252254" y="5087966"/>
            <a:ext cx="7143547" cy="1044574"/>
          </a:xfrm>
          <a:prstGeom prst="rect">
            <a:avLst/>
          </a:prstGeom>
        </p:spPr>
        <p:txBody>
          <a:bodyPr anchor="t" rtlCol="false" tIns="0" lIns="0" bIns="0" rIns="0">
            <a:spAutoFit/>
          </a:bodyPr>
          <a:lstStyle/>
          <a:p>
            <a:pPr algn="ctr">
              <a:lnSpc>
                <a:spcPts val="2800"/>
              </a:lnSpc>
            </a:pPr>
            <a:r>
              <a:rPr lang="en-US" sz="2000">
                <a:solidFill>
                  <a:srgbClr val="163459"/>
                </a:solidFill>
                <a:latin typeface="Fahkwang"/>
              </a:rPr>
              <a:t>Harmonics</a:t>
            </a:r>
          </a:p>
          <a:p>
            <a:pPr algn="ctr">
              <a:lnSpc>
                <a:spcPts val="2800"/>
              </a:lnSpc>
            </a:pPr>
            <a:r>
              <a:rPr lang="en-US" sz="2000">
                <a:solidFill>
                  <a:srgbClr val="163459"/>
                </a:solidFill>
                <a:latin typeface="Fahkwang"/>
              </a:rPr>
              <a:t>Pitch</a:t>
            </a:r>
          </a:p>
          <a:p>
            <a:pPr algn="ctr">
              <a:lnSpc>
                <a:spcPts val="2800"/>
              </a:lnSpc>
            </a:pPr>
            <a:r>
              <a:rPr lang="en-US" sz="2000">
                <a:solidFill>
                  <a:srgbClr val="163459"/>
                </a:solidFill>
                <a:latin typeface="Fahkwang"/>
              </a:rPr>
              <a:t>Modulations</a:t>
            </a:r>
          </a:p>
        </p:txBody>
      </p:sp>
      <p:sp>
        <p:nvSpPr>
          <p:cNvPr name="TextBox 28" id="28"/>
          <p:cNvSpPr txBox="true"/>
          <p:nvPr/>
        </p:nvSpPr>
        <p:spPr>
          <a:xfrm rot="0">
            <a:off x="11497928" y="7546852"/>
            <a:ext cx="7143547" cy="1044574"/>
          </a:xfrm>
          <a:prstGeom prst="rect">
            <a:avLst/>
          </a:prstGeom>
        </p:spPr>
        <p:txBody>
          <a:bodyPr anchor="t" rtlCol="false" tIns="0" lIns="0" bIns="0" rIns="0">
            <a:spAutoFit/>
          </a:bodyPr>
          <a:lstStyle/>
          <a:p>
            <a:pPr algn="ctr">
              <a:lnSpc>
                <a:spcPts val="2800"/>
              </a:lnSpc>
            </a:pPr>
            <a:r>
              <a:rPr lang="en-US" sz="2000">
                <a:solidFill>
                  <a:srgbClr val="163459"/>
                </a:solidFill>
                <a:latin typeface="Fahkwang"/>
              </a:rPr>
              <a:t>Expectation Maximisation</a:t>
            </a:r>
          </a:p>
          <a:p>
            <a:pPr algn="ctr">
              <a:lnSpc>
                <a:spcPts val="2800"/>
              </a:lnSpc>
            </a:pPr>
            <a:r>
              <a:rPr lang="en-US" sz="2000">
                <a:solidFill>
                  <a:srgbClr val="163459"/>
                </a:solidFill>
                <a:latin typeface="Fahkwang"/>
              </a:rPr>
              <a:t>Priors</a:t>
            </a:r>
          </a:p>
          <a:p>
            <a:pPr algn="ctr">
              <a:lnSpc>
                <a:spcPts val="2800"/>
              </a:lnSpc>
            </a:pPr>
            <a:r>
              <a:rPr lang="en-US" sz="2000">
                <a:solidFill>
                  <a:srgbClr val="163459"/>
                </a:solidFill>
                <a:latin typeface="Fahkwang"/>
              </a:rPr>
              <a:t>Gaussian Distribution</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5399991">
            <a:off x="4000476" y="-4000513"/>
            <a:ext cx="10287047" cy="18288027"/>
          </a:xfrm>
          <a:custGeom>
            <a:avLst/>
            <a:gdLst/>
            <a:ahLst/>
            <a:cxnLst/>
            <a:rect r="r" b="b" t="t" l="l"/>
            <a:pathLst>
              <a:path h="18288027" w="10287047">
                <a:moveTo>
                  <a:pt x="10287048" y="18288000"/>
                </a:moveTo>
                <a:lnTo>
                  <a:pt x="10287000" y="0"/>
                </a:lnTo>
                <a:lnTo>
                  <a:pt x="0" y="26"/>
                </a:lnTo>
                <a:lnTo>
                  <a:pt x="48" y="18288026"/>
                </a:lnTo>
                <a:lnTo>
                  <a:pt x="10287048" y="18288000"/>
                </a:lnTo>
                <a:close/>
              </a:path>
            </a:pathLst>
          </a:custGeom>
          <a:blipFill>
            <a:blip r:embed="rId2"/>
            <a:stretch>
              <a:fillRect l="-38851" t="0" r="-38851" b="0"/>
            </a:stretch>
          </a:blipFill>
        </p:spPr>
      </p:sp>
      <p:sp>
        <p:nvSpPr>
          <p:cNvPr name="TextBox 3" id="3"/>
          <p:cNvSpPr txBox="true"/>
          <p:nvPr/>
        </p:nvSpPr>
        <p:spPr>
          <a:xfrm rot="0">
            <a:off x="1602307" y="2900083"/>
            <a:ext cx="3500423" cy="1776808"/>
          </a:xfrm>
          <a:prstGeom prst="rect">
            <a:avLst/>
          </a:prstGeom>
        </p:spPr>
        <p:txBody>
          <a:bodyPr anchor="t" rtlCol="false" tIns="0" lIns="0" bIns="0" rIns="0">
            <a:spAutoFit/>
          </a:bodyPr>
          <a:lstStyle/>
          <a:p>
            <a:pPr algn="ctr" marL="0" indent="0" lvl="0">
              <a:lnSpc>
                <a:spcPts val="4442"/>
              </a:lnSpc>
            </a:pPr>
            <a:r>
              <a:rPr lang="en-US" sz="4442">
                <a:solidFill>
                  <a:srgbClr val="FFFFFF"/>
                </a:solidFill>
                <a:latin typeface="Maharlika"/>
              </a:rPr>
              <a:t>Principal Component Analysis</a:t>
            </a:r>
          </a:p>
        </p:txBody>
      </p:sp>
      <p:sp>
        <p:nvSpPr>
          <p:cNvPr name="TextBox 4" id="4"/>
          <p:cNvSpPr txBox="true"/>
          <p:nvPr/>
        </p:nvSpPr>
        <p:spPr>
          <a:xfrm rot="0">
            <a:off x="2119019" y="3819110"/>
            <a:ext cx="14049961" cy="2696405"/>
          </a:xfrm>
          <a:prstGeom prst="rect">
            <a:avLst/>
          </a:prstGeom>
        </p:spPr>
        <p:txBody>
          <a:bodyPr anchor="t" rtlCol="false" tIns="0" lIns="0" bIns="0" rIns="0">
            <a:spAutoFit/>
          </a:bodyPr>
          <a:lstStyle/>
          <a:p>
            <a:pPr algn="ctr">
              <a:lnSpc>
                <a:spcPts val="6752"/>
              </a:lnSpc>
            </a:pPr>
            <a:r>
              <a:rPr lang="en-US" sz="6752">
                <a:solidFill>
                  <a:srgbClr val="163459"/>
                </a:solidFill>
                <a:latin typeface="Maharlika"/>
              </a:rPr>
              <a:t>EXISTING </a:t>
            </a:r>
          </a:p>
          <a:p>
            <a:pPr algn="ctr">
              <a:lnSpc>
                <a:spcPts val="6752"/>
              </a:lnSpc>
            </a:pPr>
            <a:r>
              <a:rPr lang="en-US" sz="6752">
                <a:solidFill>
                  <a:srgbClr val="163459"/>
                </a:solidFill>
                <a:latin typeface="Maharlika"/>
              </a:rPr>
              <a:t>METHODS</a:t>
            </a:r>
          </a:p>
          <a:p>
            <a:pPr algn="ctr" marL="0" indent="0" lvl="0">
              <a:lnSpc>
                <a:spcPts val="6752"/>
              </a:lnSpc>
            </a:pPr>
            <a:r>
              <a:rPr lang="en-US" sz="6752">
                <a:solidFill>
                  <a:srgbClr val="163459"/>
                </a:solidFill>
                <a:latin typeface="Maharlika"/>
              </a:rPr>
              <a:t>ANALYSIS</a:t>
            </a:r>
          </a:p>
        </p:txBody>
      </p:sp>
      <p:sp>
        <p:nvSpPr>
          <p:cNvPr name="TextBox 5" id="5"/>
          <p:cNvSpPr txBox="true"/>
          <p:nvPr/>
        </p:nvSpPr>
        <p:spPr>
          <a:xfrm rot="0">
            <a:off x="5269714" y="762557"/>
            <a:ext cx="3500423" cy="1776808"/>
          </a:xfrm>
          <a:prstGeom prst="rect">
            <a:avLst/>
          </a:prstGeom>
        </p:spPr>
        <p:txBody>
          <a:bodyPr anchor="t" rtlCol="false" tIns="0" lIns="0" bIns="0" rIns="0">
            <a:spAutoFit/>
          </a:bodyPr>
          <a:lstStyle/>
          <a:p>
            <a:pPr algn="ctr">
              <a:lnSpc>
                <a:spcPts val="4442"/>
              </a:lnSpc>
            </a:pPr>
            <a:r>
              <a:rPr lang="en-US" sz="4442">
                <a:solidFill>
                  <a:srgbClr val="FFFFFF"/>
                </a:solidFill>
                <a:latin typeface="Maharlika"/>
              </a:rPr>
              <a:t>Independent</a:t>
            </a:r>
          </a:p>
          <a:p>
            <a:pPr algn="ctr" marL="0" indent="0" lvl="0">
              <a:lnSpc>
                <a:spcPts val="4442"/>
              </a:lnSpc>
            </a:pPr>
            <a:r>
              <a:rPr lang="en-US" sz="4442">
                <a:solidFill>
                  <a:srgbClr val="FFFFFF"/>
                </a:solidFill>
                <a:latin typeface="Maharlika"/>
              </a:rPr>
              <a:t> Component Analysis</a:t>
            </a:r>
          </a:p>
        </p:txBody>
      </p:sp>
      <p:sp>
        <p:nvSpPr>
          <p:cNvPr name="TextBox 6" id="6"/>
          <p:cNvSpPr txBox="true"/>
          <p:nvPr/>
        </p:nvSpPr>
        <p:spPr>
          <a:xfrm rot="0">
            <a:off x="12776273" y="2900083"/>
            <a:ext cx="3500423" cy="1776808"/>
          </a:xfrm>
          <a:prstGeom prst="rect">
            <a:avLst/>
          </a:prstGeom>
        </p:spPr>
        <p:txBody>
          <a:bodyPr anchor="t" rtlCol="false" tIns="0" lIns="0" bIns="0" rIns="0">
            <a:spAutoFit/>
          </a:bodyPr>
          <a:lstStyle/>
          <a:p>
            <a:pPr algn="ctr">
              <a:lnSpc>
                <a:spcPts val="4442"/>
              </a:lnSpc>
            </a:pPr>
            <a:r>
              <a:rPr lang="en-US" sz="4442">
                <a:solidFill>
                  <a:srgbClr val="FFFFFF"/>
                </a:solidFill>
                <a:latin typeface="Maharlika"/>
              </a:rPr>
              <a:t>Sparse</a:t>
            </a:r>
          </a:p>
          <a:p>
            <a:pPr algn="ctr" marL="0" indent="0" lvl="0">
              <a:lnSpc>
                <a:spcPts val="4442"/>
              </a:lnSpc>
            </a:pPr>
            <a:r>
              <a:rPr lang="en-US" sz="4442">
                <a:solidFill>
                  <a:srgbClr val="FFFFFF"/>
                </a:solidFill>
                <a:latin typeface="Maharlika"/>
              </a:rPr>
              <a:t> Component Analysis</a:t>
            </a:r>
          </a:p>
        </p:txBody>
      </p:sp>
      <p:sp>
        <p:nvSpPr>
          <p:cNvPr name="TextBox 7" id="7"/>
          <p:cNvSpPr txBox="true"/>
          <p:nvPr/>
        </p:nvSpPr>
        <p:spPr>
          <a:xfrm rot="0">
            <a:off x="1602307" y="5591663"/>
            <a:ext cx="3500423" cy="1212626"/>
          </a:xfrm>
          <a:prstGeom prst="rect">
            <a:avLst/>
          </a:prstGeom>
        </p:spPr>
        <p:txBody>
          <a:bodyPr anchor="t" rtlCol="false" tIns="0" lIns="0" bIns="0" rIns="0">
            <a:spAutoFit/>
          </a:bodyPr>
          <a:lstStyle/>
          <a:p>
            <a:pPr algn="ctr">
              <a:lnSpc>
                <a:spcPts val="4442"/>
              </a:lnSpc>
            </a:pPr>
            <a:r>
              <a:rPr lang="en-US" sz="4442">
                <a:solidFill>
                  <a:srgbClr val="FFFFFF"/>
                </a:solidFill>
                <a:latin typeface="Maharlika"/>
              </a:rPr>
              <a:t>Spatial </a:t>
            </a:r>
          </a:p>
          <a:p>
            <a:pPr algn="ctr" marL="0" indent="0" lvl="0">
              <a:lnSpc>
                <a:spcPts val="4442"/>
              </a:lnSpc>
            </a:pPr>
            <a:r>
              <a:rPr lang="en-US" sz="4442">
                <a:solidFill>
                  <a:srgbClr val="FFFFFF"/>
                </a:solidFill>
                <a:latin typeface="Maharlika"/>
              </a:rPr>
              <a:t>Techniques</a:t>
            </a:r>
          </a:p>
        </p:txBody>
      </p:sp>
      <p:sp>
        <p:nvSpPr>
          <p:cNvPr name="TextBox 8" id="8"/>
          <p:cNvSpPr txBox="true"/>
          <p:nvPr/>
        </p:nvSpPr>
        <p:spPr>
          <a:xfrm rot="0">
            <a:off x="5102730" y="7776210"/>
            <a:ext cx="3500423" cy="1776808"/>
          </a:xfrm>
          <a:prstGeom prst="rect">
            <a:avLst/>
          </a:prstGeom>
        </p:spPr>
        <p:txBody>
          <a:bodyPr anchor="t" rtlCol="false" tIns="0" lIns="0" bIns="0" rIns="0">
            <a:spAutoFit/>
          </a:bodyPr>
          <a:lstStyle/>
          <a:p>
            <a:pPr algn="ctr">
              <a:lnSpc>
                <a:spcPts val="4442"/>
              </a:lnSpc>
            </a:pPr>
            <a:r>
              <a:rPr lang="en-US" sz="4442">
                <a:solidFill>
                  <a:srgbClr val="FFFFFF"/>
                </a:solidFill>
                <a:latin typeface="Maharlika"/>
              </a:rPr>
              <a:t>Kernel Adaptive</a:t>
            </a:r>
          </a:p>
          <a:p>
            <a:pPr algn="ctr" marL="0" indent="0" lvl="0">
              <a:lnSpc>
                <a:spcPts val="4442"/>
              </a:lnSpc>
            </a:pPr>
            <a:r>
              <a:rPr lang="en-US" sz="4442">
                <a:solidFill>
                  <a:srgbClr val="FFFFFF"/>
                </a:solidFill>
                <a:latin typeface="Maharlika"/>
              </a:rPr>
              <a:t>Methods</a:t>
            </a:r>
          </a:p>
        </p:txBody>
      </p:sp>
      <p:sp>
        <p:nvSpPr>
          <p:cNvPr name="TextBox 9" id="9"/>
          <p:cNvSpPr txBox="true"/>
          <p:nvPr/>
        </p:nvSpPr>
        <p:spPr>
          <a:xfrm rot="0">
            <a:off x="12668558" y="6136435"/>
            <a:ext cx="3500423" cy="1212626"/>
          </a:xfrm>
          <a:prstGeom prst="rect">
            <a:avLst/>
          </a:prstGeom>
        </p:spPr>
        <p:txBody>
          <a:bodyPr anchor="t" rtlCol="false" tIns="0" lIns="0" bIns="0" rIns="0">
            <a:spAutoFit/>
          </a:bodyPr>
          <a:lstStyle/>
          <a:p>
            <a:pPr algn="ctr">
              <a:lnSpc>
                <a:spcPts val="4442"/>
              </a:lnSpc>
            </a:pPr>
            <a:r>
              <a:rPr lang="en-US" sz="4442">
                <a:solidFill>
                  <a:srgbClr val="FFFFFF"/>
                </a:solidFill>
                <a:latin typeface="Maharlika"/>
              </a:rPr>
              <a:t>Robust</a:t>
            </a:r>
          </a:p>
          <a:p>
            <a:pPr algn="ctr" marL="0" indent="0" lvl="0">
              <a:lnSpc>
                <a:spcPts val="4442"/>
              </a:lnSpc>
            </a:pPr>
            <a:r>
              <a:rPr lang="en-US" sz="4442">
                <a:solidFill>
                  <a:srgbClr val="FFFFFF"/>
                </a:solidFill>
                <a:latin typeface="Maharlika"/>
              </a:rPr>
              <a:t>PCA</a:t>
            </a:r>
          </a:p>
        </p:txBody>
      </p:sp>
      <p:sp>
        <p:nvSpPr>
          <p:cNvPr name="TextBox 10" id="10"/>
          <p:cNvSpPr txBox="true"/>
          <p:nvPr/>
        </p:nvSpPr>
        <p:spPr>
          <a:xfrm rot="0">
            <a:off x="10047837" y="982607"/>
            <a:ext cx="3724548" cy="1212626"/>
          </a:xfrm>
          <a:prstGeom prst="rect">
            <a:avLst/>
          </a:prstGeom>
        </p:spPr>
        <p:txBody>
          <a:bodyPr anchor="t" rtlCol="false" tIns="0" lIns="0" bIns="0" rIns="0">
            <a:spAutoFit/>
          </a:bodyPr>
          <a:lstStyle/>
          <a:p>
            <a:pPr algn="ctr">
              <a:lnSpc>
                <a:spcPts val="4442"/>
              </a:lnSpc>
            </a:pPr>
            <a:r>
              <a:rPr lang="en-US" sz="4442">
                <a:solidFill>
                  <a:srgbClr val="FFFFFF"/>
                </a:solidFill>
                <a:latin typeface="Maharlika"/>
              </a:rPr>
              <a:t>Expectation</a:t>
            </a:r>
          </a:p>
          <a:p>
            <a:pPr algn="ctr" marL="0" indent="0" lvl="0">
              <a:lnSpc>
                <a:spcPts val="4442"/>
              </a:lnSpc>
            </a:pPr>
            <a:r>
              <a:rPr lang="en-US" sz="4442">
                <a:solidFill>
                  <a:srgbClr val="FFFFFF"/>
                </a:solidFill>
                <a:latin typeface="Maharlika"/>
              </a:rPr>
              <a:t>Maximization</a:t>
            </a:r>
          </a:p>
        </p:txBody>
      </p:sp>
      <p:sp>
        <p:nvSpPr>
          <p:cNvPr name="TextBox 11" id="11"/>
          <p:cNvSpPr txBox="true"/>
          <p:nvPr/>
        </p:nvSpPr>
        <p:spPr>
          <a:xfrm rot="0">
            <a:off x="10672013" y="8058301"/>
            <a:ext cx="3500423" cy="1212626"/>
          </a:xfrm>
          <a:prstGeom prst="rect">
            <a:avLst/>
          </a:prstGeom>
        </p:spPr>
        <p:txBody>
          <a:bodyPr anchor="t" rtlCol="false" tIns="0" lIns="0" bIns="0" rIns="0">
            <a:spAutoFit/>
          </a:bodyPr>
          <a:lstStyle/>
          <a:p>
            <a:pPr algn="ctr">
              <a:lnSpc>
                <a:spcPts val="4442"/>
              </a:lnSpc>
            </a:pPr>
            <a:r>
              <a:rPr lang="en-US" sz="4442">
                <a:solidFill>
                  <a:srgbClr val="FFFFFF"/>
                </a:solidFill>
                <a:latin typeface="Maharlika"/>
              </a:rPr>
              <a:t>Spectral </a:t>
            </a:r>
          </a:p>
          <a:p>
            <a:pPr algn="ctr" marL="0" indent="0" lvl="0">
              <a:lnSpc>
                <a:spcPts val="4442"/>
              </a:lnSpc>
            </a:pPr>
            <a:r>
              <a:rPr lang="en-US" sz="4442">
                <a:solidFill>
                  <a:srgbClr val="FFFFFF"/>
                </a:solidFill>
                <a:latin typeface="Maharlika"/>
              </a:rPr>
              <a:t>Subtraction</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0" r="0" b="-77851"/>
            </a:stretch>
          </a:blipFill>
        </p:spPr>
      </p:sp>
      <p:grpSp>
        <p:nvGrpSpPr>
          <p:cNvPr name="Group 3" id="3"/>
          <p:cNvGrpSpPr/>
          <p:nvPr/>
        </p:nvGrpSpPr>
        <p:grpSpPr>
          <a:xfrm rot="0">
            <a:off x="515734" y="1605924"/>
            <a:ext cx="8202474" cy="8141387"/>
            <a:chOff x="0" y="0"/>
            <a:chExt cx="5549328" cy="5508000"/>
          </a:xfrm>
        </p:grpSpPr>
        <p:sp>
          <p:nvSpPr>
            <p:cNvPr name="Freeform 4" id="4"/>
            <p:cNvSpPr/>
            <p:nvPr/>
          </p:nvSpPr>
          <p:spPr>
            <a:xfrm flipH="false" flipV="false" rot="0">
              <a:off x="0" y="0"/>
              <a:ext cx="5549328" cy="5508000"/>
            </a:xfrm>
            <a:custGeom>
              <a:avLst/>
              <a:gdLst/>
              <a:ahLst/>
              <a:cxnLst/>
              <a:rect r="r" b="b" t="t" l="l"/>
              <a:pathLst>
                <a:path h="5508000" w="5549328">
                  <a:moveTo>
                    <a:pt x="0" y="0"/>
                  </a:moveTo>
                  <a:lnTo>
                    <a:pt x="5549328" y="0"/>
                  </a:lnTo>
                  <a:lnTo>
                    <a:pt x="5549328" y="5508000"/>
                  </a:lnTo>
                  <a:lnTo>
                    <a:pt x="0" y="5508000"/>
                  </a:lnTo>
                  <a:close/>
                </a:path>
              </a:pathLst>
            </a:custGeom>
            <a:solidFill>
              <a:srgbClr val="163459">
                <a:alpha val="25882"/>
              </a:srgbClr>
            </a:solidFill>
          </p:spPr>
        </p:sp>
      </p:grpSp>
      <p:grpSp>
        <p:nvGrpSpPr>
          <p:cNvPr name="Group 5" id="5"/>
          <p:cNvGrpSpPr/>
          <p:nvPr/>
        </p:nvGrpSpPr>
        <p:grpSpPr>
          <a:xfrm rot="0">
            <a:off x="9619034" y="1605924"/>
            <a:ext cx="8202474" cy="8141387"/>
            <a:chOff x="0" y="0"/>
            <a:chExt cx="5549328" cy="5508000"/>
          </a:xfrm>
        </p:grpSpPr>
        <p:sp>
          <p:nvSpPr>
            <p:cNvPr name="Freeform 6" id="6"/>
            <p:cNvSpPr/>
            <p:nvPr/>
          </p:nvSpPr>
          <p:spPr>
            <a:xfrm flipH="false" flipV="false" rot="0">
              <a:off x="0" y="0"/>
              <a:ext cx="5549328" cy="5508000"/>
            </a:xfrm>
            <a:custGeom>
              <a:avLst/>
              <a:gdLst/>
              <a:ahLst/>
              <a:cxnLst/>
              <a:rect r="r" b="b" t="t" l="l"/>
              <a:pathLst>
                <a:path h="5508000" w="5549328">
                  <a:moveTo>
                    <a:pt x="0" y="0"/>
                  </a:moveTo>
                  <a:lnTo>
                    <a:pt x="5549328" y="0"/>
                  </a:lnTo>
                  <a:lnTo>
                    <a:pt x="5549328" y="5508000"/>
                  </a:lnTo>
                  <a:lnTo>
                    <a:pt x="0" y="5508000"/>
                  </a:lnTo>
                  <a:close/>
                </a:path>
              </a:pathLst>
            </a:custGeom>
            <a:solidFill>
              <a:srgbClr val="163459">
                <a:alpha val="25882"/>
              </a:srgbClr>
            </a:solidFill>
          </p:spPr>
        </p:sp>
      </p:grpSp>
      <p:sp>
        <p:nvSpPr>
          <p:cNvPr name="Freeform 7" id="7"/>
          <p:cNvSpPr/>
          <p:nvPr/>
        </p:nvSpPr>
        <p:spPr>
          <a:xfrm flipH="false" flipV="false" rot="0">
            <a:off x="1414948" y="2652606"/>
            <a:ext cx="6404046" cy="6605694"/>
          </a:xfrm>
          <a:custGeom>
            <a:avLst/>
            <a:gdLst/>
            <a:ahLst/>
            <a:cxnLst/>
            <a:rect r="r" b="b" t="t" l="l"/>
            <a:pathLst>
              <a:path h="6605694" w="6404046">
                <a:moveTo>
                  <a:pt x="0" y="0"/>
                </a:moveTo>
                <a:lnTo>
                  <a:pt x="6404046" y="0"/>
                </a:lnTo>
                <a:lnTo>
                  <a:pt x="6404046" y="6605694"/>
                </a:lnTo>
                <a:lnTo>
                  <a:pt x="0" y="6605694"/>
                </a:lnTo>
                <a:lnTo>
                  <a:pt x="0" y="0"/>
                </a:lnTo>
                <a:close/>
              </a:path>
            </a:pathLst>
          </a:custGeom>
          <a:blipFill>
            <a:blip r:embed="rId3"/>
            <a:stretch>
              <a:fillRect l="0" t="0" r="0" b="0"/>
            </a:stretch>
          </a:blipFill>
        </p:spPr>
      </p:sp>
      <p:sp>
        <p:nvSpPr>
          <p:cNvPr name="Freeform 8" id="8"/>
          <p:cNvSpPr/>
          <p:nvPr/>
        </p:nvSpPr>
        <p:spPr>
          <a:xfrm flipH="false" flipV="false" rot="0">
            <a:off x="9930990" y="3155993"/>
            <a:ext cx="7578562" cy="6102307"/>
          </a:xfrm>
          <a:custGeom>
            <a:avLst/>
            <a:gdLst/>
            <a:ahLst/>
            <a:cxnLst/>
            <a:rect r="r" b="b" t="t" l="l"/>
            <a:pathLst>
              <a:path h="6102307" w="7578562">
                <a:moveTo>
                  <a:pt x="0" y="0"/>
                </a:moveTo>
                <a:lnTo>
                  <a:pt x="7578562" y="0"/>
                </a:lnTo>
                <a:lnTo>
                  <a:pt x="7578562" y="6102307"/>
                </a:lnTo>
                <a:lnTo>
                  <a:pt x="0" y="6102307"/>
                </a:lnTo>
                <a:lnTo>
                  <a:pt x="0" y="0"/>
                </a:lnTo>
                <a:close/>
              </a:path>
            </a:pathLst>
          </a:custGeom>
          <a:blipFill>
            <a:blip r:embed="rId4"/>
            <a:stretch>
              <a:fillRect l="-1102" t="0" r="-1102" b="0"/>
            </a:stretch>
          </a:blipFill>
        </p:spPr>
      </p:sp>
      <p:sp>
        <p:nvSpPr>
          <p:cNvPr name="TextBox 9" id="9"/>
          <p:cNvSpPr txBox="true"/>
          <p:nvPr/>
        </p:nvSpPr>
        <p:spPr>
          <a:xfrm rot="0">
            <a:off x="1028700" y="508626"/>
            <a:ext cx="16230600" cy="1097297"/>
          </a:xfrm>
          <a:prstGeom prst="rect">
            <a:avLst/>
          </a:prstGeom>
        </p:spPr>
        <p:txBody>
          <a:bodyPr anchor="t" rtlCol="false" tIns="0" lIns="0" bIns="0" rIns="0">
            <a:spAutoFit/>
          </a:bodyPr>
          <a:lstStyle/>
          <a:p>
            <a:pPr algn="ctr" marL="0" indent="0" lvl="0">
              <a:lnSpc>
                <a:spcPts val="7575"/>
              </a:lnSpc>
            </a:pPr>
            <a:r>
              <a:rPr lang="en-US" sz="7575">
                <a:solidFill>
                  <a:srgbClr val="163459"/>
                </a:solidFill>
                <a:latin typeface="Maharlika"/>
              </a:rPr>
              <a:t>ATTEMPTED  METHODS</a:t>
            </a:r>
          </a:p>
        </p:txBody>
      </p:sp>
      <p:grpSp>
        <p:nvGrpSpPr>
          <p:cNvPr name="Group 10" id="10"/>
          <p:cNvGrpSpPr/>
          <p:nvPr/>
        </p:nvGrpSpPr>
        <p:grpSpPr>
          <a:xfrm rot="0">
            <a:off x="2034019" y="1816238"/>
            <a:ext cx="5165903" cy="1076686"/>
            <a:chOff x="0" y="0"/>
            <a:chExt cx="6887871" cy="1435582"/>
          </a:xfrm>
        </p:grpSpPr>
        <p:sp>
          <p:nvSpPr>
            <p:cNvPr name="TextBox 11" id="11"/>
            <p:cNvSpPr txBox="true"/>
            <p:nvPr/>
          </p:nvSpPr>
          <p:spPr>
            <a:xfrm rot="0">
              <a:off x="0" y="28575"/>
              <a:ext cx="6887871" cy="793393"/>
            </a:xfrm>
            <a:prstGeom prst="rect">
              <a:avLst/>
            </a:prstGeom>
          </p:spPr>
          <p:txBody>
            <a:bodyPr anchor="t" rtlCol="false" tIns="0" lIns="0" bIns="0" rIns="0">
              <a:spAutoFit/>
            </a:bodyPr>
            <a:lstStyle/>
            <a:p>
              <a:pPr algn="ctr" marL="0" indent="0" lvl="0">
                <a:lnSpc>
                  <a:spcPts val="4045"/>
                </a:lnSpc>
              </a:pPr>
              <a:r>
                <a:rPr lang="en-US" sz="4045">
                  <a:solidFill>
                    <a:srgbClr val="FFFFFF"/>
                  </a:solidFill>
                  <a:latin typeface="Maharlika"/>
                </a:rPr>
                <a:t>Robust PCA Method</a:t>
              </a:r>
            </a:p>
          </p:txBody>
        </p:sp>
        <p:sp>
          <p:nvSpPr>
            <p:cNvPr name="TextBox 12" id="12"/>
            <p:cNvSpPr txBox="true"/>
            <p:nvPr/>
          </p:nvSpPr>
          <p:spPr>
            <a:xfrm rot="0">
              <a:off x="0" y="1016965"/>
              <a:ext cx="6887871" cy="418617"/>
            </a:xfrm>
            <a:prstGeom prst="rect">
              <a:avLst/>
            </a:prstGeom>
          </p:spPr>
          <p:txBody>
            <a:bodyPr anchor="t" rtlCol="false" tIns="0" lIns="0" bIns="0" rIns="0">
              <a:spAutoFit/>
            </a:bodyPr>
            <a:lstStyle/>
            <a:p>
              <a:pPr algn="ctr" marL="0" indent="0" lvl="0">
                <a:lnSpc>
                  <a:spcPts val="2577"/>
                </a:lnSpc>
              </a:pPr>
            </a:p>
          </p:txBody>
        </p:sp>
      </p:grpSp>
      <p:sp>
        <p:nvSpPr>
          <p:cNvPr name="TextBox 13" id="13"/>
          <p:cNvSpPr txBox="true"/>
          <p:nvPr/>
        </p:nvSpPr>
        <p:spPr>
          <a:xfrm rot="0">
            <a:off x="11137319" y="1844813"/>
            <a:ext cx="5165903" cy="1101630"/>
          </a:xfrm>
          <a:prstGeom prst="rect">
            <a:avLst/>
          </a:prstGeom>
        </p:spPr>
        <p:txBody>
          <a:bodyPr anchor="t" rtlCol="false" tIns="0" lIns="0" bIns="0" rIns="0">
            <a:spAutoFit/>
          </a:bodyPr>
          <a:lstStyle/>
          <a:p>
            <a:pPr algn="ctr" marL="0" indent="0" lvl="0">
              <a:lnSpc>
                <a:spcPts val="4045"/>
              </a:lnSpc>
            </a:pPr>
            <a:r>
              <a:rPr lang="en-US" sz="4045">
                <a:solidFill>
                  <a:srgbClr val="FFFFFF"/>
                </a:solidFill>
                <a:latin typeface="Maharlika"/>
              </a:rPr>
              <a:t>Spectral Subtraction using Classification</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0" r="0" b="-77851"/>
            </a:stretch>
          </a:blipFill>
        </p:spPr>
      </p:sp>
      <p:grpSp>
        <p:nvGrpSpPr>
          <p:cNvPr name="Group 3" id="3"/>
          <p:cNvGrpSpPr/>
          <p:nvPr/>
        </p:nvGrpSpPr>
        <p:grpSpPr>
          <a:xfrm rot="0">
            <a:off x="9619034" y="1605924"/>
            <a:ext cx="8202474" cy="8141387"/>
            <a:chOff x="0" y="0"/>
            <a:chExt cx="5549328" cy="5508000"/>
          </a:xfrm>
        </p:grpSpPr>
        <p:sp>
          <p:nvSpPr>
            <p:cNvPr name="Freeform 4" id="4"/>
            <p:cNvSpPr/>
            <p:nvPr/>
          </p:nvSpPr>
          <p:spPr>
            <a:xfrm flipH="false" flipV="false" rot="0">
              <a:off x="0" y="0"/>
              <a:ext cx="5549328" cy="5508000"/>
            </a:xfrm>
            <a:custGeom>
              <a:avLst/>
              <a:gdLst/>
              <a:ahLst/>
              <a:cxnLst/>
              <a:rect r="r" b="b" t="t" l="l"/>
              <a:pathLst>
                <a:path h="5508000" w="5549328">
                  <a:moveTo>
                    <a:pt x="0" y="0"/>
                  </a:moveTo>
                  <a:lnTo>
                    <a:pt x="5549328" y="0"/>
                  </a:lnTo>
                  <a:lnTo>
                    <a:pt x="5549328" y="5508000"/>
                  </a:lnTo>
                  <a:lnTo>
                    <a:pt x="0" y="5508000"/>
                  </a:lnTo>
                  <a:close/>
                </a:path>
              </a:pathLst>
            </a:custGeom>
            <a:solidFill>
              <a:srgbClr val="163459">
                <a:alpha val="25882"/>
              </a:srgbClr>
            </a:solidFill>
          </p:spPr>
        </p:sp>
      </p:grpSp>
      <p:grpSp>
        <p:nvGrpSpPr>
          <p:cNvPr name="Group 5" id="5"/>
          <p:cNvGrpSpPr/>
          <p:nvPr/>
        </p:nvGrpSpPr>
        <p:grpSpPr>
          <a:xfrm rot="0">
            <a:off x="9945739" y="2701612"/>
            <a:ext cx="3011418" cy="1169269"/>
            <a:chOff x="0" y="0"/>
            <a:chExt cx="793131" cy="307956"/>
          </a:xfrm>
        </p:grpSpPr>
        <p:sp>
          <p:nvSpPr>
            <p:cNvPr name="Freeform 6" id="6"/>
            <p:cNvSpPr/>
            <p:nvPr/>
          </p:nvSpPr>
          <p:spPr>
            <a:xfrm flipH="false" flipV="false" rot="0">
              <a:off x="0" y="0"/>
              <a:ext cx="793131" cy="307956"/>
            </a:xfrm>
            <a:custGeom>
              <a:avLst/>
              <a:gdLst/>
              <a:ahLst/>
              <a:cxnLst/>
              <a:rect r="r" b="b" t="t" l="l"/>
              <a:pathLst>
                <a:path h="307956" w="793131">
                  <a:moveTo>
                    <a:pt x="0" y="0"/>
                  </a:moveTo>
                  <a:lnTo>
                    <a:pt x="793131" y="0"/>
                  </a:lnTo>
                  <a:lnTo>
                    <a:pt x="793131" y="307956"/>
                  </a:lnTo>
                  <a:lnTo>
                    <a:pt x="0" y="307956"/>
                  </a:lnTo>
                  <a:close/>
                </a:path>
              </a:pathLst>
            </a:custGeom>
            <a:solidFill>
              <a:srgbClr val="A4C5CC"/>
            </a:solidFill>
          </p:spPr>
        </p:sp>
        <p:sp>
          <p:nvSpPr>
            <p:cNvPr name="TextBox 7" id="7"/>
            <p:cNvSpPr txBox="true"/>
            <p:nvPr/>
          </p:nvSpPr>
          <p:spPr>
            <a:xfrm>
              <a:off x="0" y="-19050"/>
              <a:ext cx="793131" cy="327006"/>
            </a:xfrm>
            <a:prstGeom prst="rect">
              <a:avLst/>
            </a:prstGeom>
          </p:spPr>
          <p:txBody>
            <a:bodyPr anchor="ctr" rtlCol="false" tIns="50800" lIns="50800" bIns="50800" rIns="50800"/>
            <a:lstStyle/>
            <a:p>
              <a:pPr algn="ctr">
                <a:lnSpc>
                  <a:spcPts val="2967"/>
                </a:lnSpc>
              </a:pPr>
              <a:r>
                <a:rPr lang="en-US" sz="2282">
                  <a:solidFill>
                    <a:srgbClr val="000000"/>
                  </a:solidFill>
                  <a:latin typeface="Fahkwang"/>
                </a:rPr>
                <a:t>Signal</a:t>
              </a:r>
            </a:p>
          </p:txBody>
        </p:sp>
      </p:grpSp>
      <p:sp>
        <p:nvSpPr>
          <p:cNvPr name="TextBox 8" id="8"/>
          <p:cNvSpPr txBox="true"/>
          <p:nvPr/>
        </p:nvSpPr>
        <p:spPr>
          <a:xfrm rot="0">
            <a:off x="1028700" y="508626"/>
            <a:ext cx="16230600" cy="1097297"/>
          </a:xfrm>
          <a:prstGeom prst="rect">
            <a:avLst/>
          </a:prstGeom>
        </p:spPr>
        <p:txBody>
          <a:bodyPr anchor="t" rtlCol="false" tIns="0" lIns="0" bIns="0" rIns="0">
            <a:spAutoFit/>
          </a:bodyPr>
          <a:lstStyle/>
          <a:p>
            <a:pPr algn="ctr" marL="0" indent="0" lvl="0">
              <a:lnSpc>
                <a:spcPts val="7575"/>
              </a:lnSpc>
            </a:pPr>
            <a:r>
              <a:rPr lang="en-US" sz="7575">
                <a:solidFill>
                  <a:srgbClr val="163459"/>
                </a:solidFill>
                <a:latin typeface="Maharlika"/>
              </a:rPr>
              <a:t>ATTEMPTED  METHODS</a:t>
            </a:r>
          </a:p>
        </p:txBody>
      </p:sp>
      <p:grpSp>
        <p:nvGrpSpPr>
          <p:cNvPr name="Group 9" id="9"/>
          <p:cNvGrpSpPr/>
          <p:nvPr/>
        </p:nvGrpSpPr>
        <p:grpSpPr>
          <a:xfrm rot="0">
            <a:off x="10659280" y="1816238"/>
            <a:ext cx="6121981" cy="1076686"/>
            <a:chOff x="0" y="0"/>
            <a:chExt cx="8162641" cy="1435582"/>
          </a:xfrm>
        </p:grpSpPr>
        <p:sp>
          <p:nvSpPr>
            <p:cNvPr name="TextBox 10" id="10"/>
            <p:cNvSpPr txBox="true"/>
            <p:nvPr/>
          </p:nvSpPr>
          <p:spPr>
            <a:xfrm rot="0">
              <a:off x="0" y="28575"/>
              <a:ext cx="8162641" cy="793393"/>
            </a:xfrm>
            <a:prstGeom prst="rect">
              <a:avLst/>
            </a:prstGeom>
          </p:spPr>
          <p:txBody>
            <a:bodyPr anchor="t" rtlCol="false" tIns="0" lIns="0" bIns="0" rIns="0">
              <a:spAutoFit/>
            </a:bodyPr>
            <a:lstStyle/>
            <a:p>
              <a:pPr algn="ctr" marL="0" indent="0" lvl="0">
                <a:lnSpc>
                  <a:spcPts val="4045"/>
                </a:lnSpc>
              </a:pPr>
              <a:r>
                <a:rPr lang="en-US" sz="4045">
                  <a:solidFill>
                    <a:srgbClr val="FFFFFF"/>
                  </a:solidFill>
                  <a:latin typeface="Maharlika"/>
                </a:rPr>
                <a:t>IVA with Gaussian Prior</a:t>
              </a:r>
            </a:p>
          </p:txBody>
        </p:sp>
        <p:sp>
          <p:nvSpPr>
            <p:cNvPr name="TextBox 11" id="11"/>
            <p:cNvSpPr txBox="true"/>
            <p:nvPr/>
          </p:nvSpPr>
          <p:spPr>
            <a:xfrm rot="0">
              <a:off x="0" y="1016965"/>
              <a:ext cx="8162641" cy="418617"/>
            </a:xfrm>
            <a:prstGeom prst="rect">
              <a:avLst/>
            </a:prstGeom>
          </p:spPr>
          <p:txBody>
            <a:bodyPr anchor="t" rtlCol="false" tIns="0" lIns="0" bIns="0" rIns="0">
              <a:spAutoFit/>
            </a:bodyPr>
            <a:lstStyle/>
            <a:p>
              <a:pPr algn="ctr" marL="0" indent="0" lvl="0">
                <a:lnSpc>
                  <a:spcPts val="2577"/>
                </a:lnSpc>
              </a:pPr>
            </a:p>
          </p:txBody>
        </p:sp>
      </p:grpSp>
      <p:sp>
        <p:nvSpPr>
          <p:cNvPr name="TextBox 12" id="12"/>
          <p:cNvSpPr txBox="true"/>
          <p:nvPr/>
        </p:nvSpPr>
        <p:spPr>
          <a:xfrm rot="0">
            <a:off x="906259" y="9221114"/>
            <a:ext cx="6990205" cy="322936"/>
          </a:xfrm>
          <a:prstGeom prst="rect">
            <a:avLst/>
          </a:prstGeom>
        </p:spPr>
        <p:txBody>
          <a:bodyPr anchor="t" rtlCol="false" tIns="0" lIns="0" bIns="0" rIns="0">
            <a:spAutoFit/>
          </a:bodyPr>
          <a:lstStyle/>
          <a:p>
            <a:pPr algn="ctr" marL="0" indent="0" lvl="0">
              <a:lnSpc>
                <a:spcPts val="2614"/>
              </a:lnSpc>
            </a:pPr>
          </a:p>
        </p:txBody>
      </p:sp>
      <p:grpSp>
        <p:nvGrpSpPr>
          <p:cNvPr name="Group 13" id="13"/>
          <p:cNvGrpSpPr/>
          <p:nvPr/>
        </p:nvGrpSpPr>
        <p:grpSpPr>
          <a:xfrm rot="0">
            <a:off x="14185882" y="2701612"/>
            <a:ext cx="3060990" cy="1169269"/>
            <a:chOff x="0" y="0"/>
            <a:chExt cx="806187" cy="307956"/>
          </a:xfrm>
        </p:grpSpPr>
        <p:sp>
          <p:nvSpPr>
            <p:cNvPr name="Freeform 14" id="14"/>
            <p:cNvSpPr/>
            <p:nvPr/>
          </p:nvSpPr>
          <p:spPr>
            <a:xfrm flipH="false" flipV="false" rot="0">
              <a:off x="0" y="0"/>
              <a:ext cx="806187" cy="307956"/>
            </a:xfrm>
            <a:custGeom>
              <a:avLst/>
              <a:gdLst/>
              <a:ahLst/>
              <a:cxnLst/>
              <a:rect r="r" b="b" t="t" l="l"/>
              <a:pathLst>
                <a:path h="307956" w="806187">
                  <a:moveTo>
                    <a:pt x="0" y="0"/>
                  </a:moveTo>
                  <a:lnTo>
                    <a:pt x="806187" y="0"/>
                  </a:lnTo>
                  <a:lnTo>
                    <a:pt x="806187" y="307956"/>
                  </a:lnTo>
                  <a:lnTo>
                    <a:pt x="0" y="307956"/>
                  </a:lnTo>
                  <a:close/>
                </a:path>
              </a:pathLst>
            </a:custGeom>
            <a:solidFill>
              <a:srgbClr val="A4C5CC"/>
            </a:solidFill>
          </p:spPr>
        </p:sp>
        <p:sp>
          <p:nvSpPr>
            <p:cNvPr name="TextBox 15" id="15"/>
            <p:cNvSpPr txBox="true"/>
            <p:nvPr/>
          </p:nvSpPr>
          <p:spPr>
            <a:xfrm>
              <a:off x="0" y="-19050"/>
              <a:ext cx="806187" cy="327006"/>
            </a:xfrm>
            <a:prstGeom prst="rect">
              <a:avLst/>
            </a:prstGeom>
          </p:spPr>
          <p:txBody>
            <a:bodyPr anchor="ctr" rtlCol="false" tIns="50800" lIns="50800" bIns="50800" rIns="50800"/>
            <a:lstStyle/>
            <a:p>
              <a:pPr algn="ctr">
                <a:lnSpc>
                  <a:spcPts val="2967"/>
                </a:lnSpc>
              </a:pPr>
              <a:r>
                <a:rPr lang="en-US" sz="2282">
                  <a:solidFill>
                    <a:srgbClr val="000000"/>
                  </a:solidFill>
                  <a:latin typeface="Fahkwang"/>
                </a:rPr>
                <a:t>STFT</a:t>
              </a:r>
            </a:p>
          </p:txBody>
        </p:sp>
      </p:grpSp>
      <p:grpSp>
        <p:nvGrpSpPr>
          <p:cNvPr name="Group 16" id="16"/>
          <p:cNvGrpSpPr/>
          <p:nvPr/>
        </p:nvGrpSpPr>
        <p:grpSpPr>
          <a:xfrm rot="0">
            <a:off x="9945739" y="4269875"/>
            <a:ext cx="3011418" cy="1368642"/>
            <a:chOff x="0" y="0"/>
            <a:chExt cx="793131" cy="360465"/>
          </a:xfrm>
        </p:grpSpPr>
        <p:sp>
          <p:nvSpPr>
            <p:cNvPr name="Freeform 17" id="17"/>
            <p:cNvSpPr/>
            <p:nvPr/>
          </p:nvSpPr>
          <p:spPr>
            <a:xfrm flipH="false" flipV="false" rot="0">
              <a:off x="0" y="0"/>
              <a:ext cx="793131" cy="360465"/>
            </a:xfrm>
            <a:custGeom>
              <a:avLst/>
              <a:gdLst/>
              <a:ahLst/>
              <a:cxnLst/>
              <a:rect r="r" b="b" t="t" l="l"/>
              <a:pathLst>
                <a:path h="360465" w="793131">
                  <a:moveTo>
                    <a:pt x="0" y="0"/>
                  </a:moveTo>
                  <a:lnTo>
                    <a:pt x="793131" y="0"/>
                  </a:lnTo>
                  <a:lnTo>
                    <a:pt x="793131" y="360465"/>
                  </a:lnTo>
                  <a:lnTo>
                    <a:pt x="0" y="360465"/>
                  </a:lnTo>
                  <a:close/>
                </a:path>
              </a:pathLst>
            </a:custGeom>
            <a:solidFill>
              <a:srgbClr val="A4C5CC"/>
            </a:solidFill>
          </p:spPr>
        </p:sp>
        <p:sp>
          <p:nvSpPr>
            <p:cNvPr name="TextBox 18" id="18"/>
            <p:cNvSpPr txBox="true"/>
            <p:nvPr/>
          </p:nvSpPr>
          <p:spPr>
            <a:xfrm>
              <a:off x="0" y="-19050"/>
              <a:ext cx="793131" cy="379515"/>
            </a:xfrm>
            <a:prstGeom prst="rect">
              <a:avLst/>
            </a:prstGeom>
          </p:spPr>
          <p:txBody>
            <a:bodyPr anchor="ctr" rtlCol="false" tIns="50800" lIns="50800" bIns="50800" rIns="50800"/>
            <a:lstStyle/>
            <a:p>
              <a:pPr algn="ctr">
                <a:lnSpc>
                  <a:spcPts val="2967"/>
                </a:lnSpc>
              </a:pPr>
              <a:r>
                <a:rPr lang="en-US" sz="2282">
                  <a:solidFill>
                    <a:srgbClr val="000000"/>
                  </a:solidFill>
                  <a:latin typeface="Fahkwang"/>
                </a:rPr>
                <a:t>Initialise Mixing Matrix</a:t>
              </a:r>
            </a:p>
          </p:txBody>
        </p:sp>
      </p:grpSp>
      <p:sp>
        <p:nvSpPr>
          <p:cNvPr name="AutoShape 19" id="19"/>
          <p:cNvSpPr/>
          <p:nvPr/>
        </p:nvSpPr>
        <p:spPr>
          <a:xfrm>
            <a:off x="12957157" y="3286246"/>
            <a:ext cx="763114" cy="219638"/>
          </a:xfrm>
          <a:prstGeom prst="line">
            <a:avLst/>
          </a:prstGeom>
          <a:ln cap="flat" w="38100">
            <a:solidFill>
              <a:srgbClr val="163459"/>
            </a:solidFill>
            <a:prstDash val="solid"/>
            <a:headEnd type="none" len="sm" w="sm"/>
            <a:tailEnd type="arrow" len="sm" w="med"/>
          </a:ln>
        </p:spPr>
      </p:sp>
      <p:grpSp>
        <p:nvGrpSpPr>
          <p:cNvPr name="Group 20" id="20"/>
          <p:cNvGrpSpPr/>
          <p:nvPr/>
        </p:nvGrpSpPr>
        <p:grpSpPr>
          <a:xfrm rot="0">
            <a:off x="14210668" y="4269875"/>
            <a:ext cx="3011418" cy="1368642"/>
            <a:chOff x="0" y="0"/>
            <a:chExt cx="793131" cy="360465"/>
          </a:xfrm>
        </p:grpSpPr>
        <p:sp>
          <p:nvSpPr>
            <p:cNvPr name="Freeform 21" id="21"/>
            <p:cNvSpPr/>
            <p:nvPr/>
          </p:nvSpPr>
          <p:spPr>
            <a:xfrm flipH="false" flipV="false" rot="0">
              <a:off x="0" y="0"/>
              <a:ext cx="793131" cy="360465"/>
            </a:xfrm>
            <a:custGeom>
              <a:avLst/>
              <a:gdLst/>
              <a:ahLst/>
              <a:cxnLst/>
              <a:rect r="r" b="b" t="t" l="l"/>
              <a:pathLst>
                <a:path h="360465" w="793131">
                  <a:moveTo>
                    <a:pt x="0" y="0"/>
                  </a:moveTo>
                  <a:lnTo>
                    <a:pt x="793131" y="0"/>
                  </a:lnTo>
                  <a:lnTo>
                    <a:pt x="793131" y="360465"/>
                  </a:lnTo>
                  <a:lnTo>
                    <a:pt x="0" y="360465"/>
                  </a:lnTo>
                  <a:close/>
                </a:path>
              </a:pathLst>
            </a:custGeom>
            <a:solidFill>
              <a:srgbClr val="A4C5CC"/>
            </a:solidFill>
          </p:spPr>
        </p:sp>
        <p:sp>
          <p:nvSpPr>
            <p:cNvPr name="TextBox 22" id="22"/>
            <p:cNvSpPr txBox="true"/>
            <p:nvPr/>
          </p:nvSpPr>
          <p:spPr>
            <a:xfrm>
              <a:off x="0" y="-19050"/>
              <a:ext cx="793131" cy="379515"/>
            </a:xfrm>
            <a:prstGeom prst="rect">
              <a:avLst/>
            </a:prstGeom>
          </p:spPr>
          <p:txBody>
            <a:bodyPr anchor="ctr" rtlCol="false" tIns="50800" lIns="50800" bIns="50800" rIns="50800"/>
            <a:lstStyle/>
            <a:p>
              <a:pPr algn="ctr">
                <a:lnSpc>
                  <a:spcPts val="2967"/>
                </a:lnSpc>
              </a:pPr>
              <a:r>
                <a:rPr lang="en-US" sz="2282">
                  <a:solidFill>
                    <a:srgbClr val="000000"/>
                  </a:solidFill>
                  <a:latin typeface="Fahkwang"/>
                </a:rPr>
                <a:t>Apply IVA </a:t>
              </a:r>
            </a:p>
          </p:txBody>
        </p:sp>
      </p:grpSp>
      <p:sp>
        <p:nvSpPr>
          <p:cNvPr name="AutoShape 23" id="23"/>
          <p:cNvSpPr/>
          <p:nvPr/>
        </p:nvSpPr>
        <p:spPr>
          <a:xfrm>
            <a:off x="12957157" y="4954196"/>
            <a:ext cx="1253511" cy="0"/>
          </a:xfrm>
          <a:prstGeom prst="line">
            <a:avLst/>
          </a:prstGeom>
          <a:ln cap="flat" w="38100">
            <a:solidFill>
              <a:srgbClr val="163459"/>
            </a:solidFill>
            <a:prstDash val="solid"/>
            <a:headEnd type="none" len="sm" w="sm"/>
            <a:tailEnd type="arrow" len="sm" w="med"/>
          </a:ln>
        </p:spPr>
      </p:sp>
      <p:sp>
        <p:nvSpPr>
          <p:cNvPr name="AutoShape 24" id="24"/>
          <p:cNvSpPr/>
          <p:nvPr/>
        </p:nvSpPr>
        <p:spPr>
          <a:xfrm>
            <a:off x="15716377" y="3870881"/>
            <a:ext cx="0" cy="398994"/>
          </a:xfrm>
          <a:prstGeom prst="line">
            <a:avLst/>
          </a:prstGeom>
          <a:ln cap="flat" w="38100">
            <a:solidFill>
              <a:srgbClr val="163459"/>
            </a:solidFill>
            <a:prstDash val="solid"/>
            <a:headEnd type="none" len="sm" w="sm"/>
            <a:tailEnd type="arrow" len="sm" w="med"/>
          </a:ln>
        </p:spPr>
      </p:sp>
      <p:grpSp>
        <p:nvGrpSpPr>
          <p:cNvPr name="Group 25" id="25"/>
          <p:cNvGrpSpPr/>
          <p:nvPr/>
        </p:nvGrpSpPr>
        <p:grpSpPr>
          <a:xfrm rot="0">
            <a:off x="14214457" y="6038567"/>
            <a:ext cx="3011418" cy="1368642"/>
            <a:chOff x="0" y="0"/>
            <a:chExt cx="793131" cy="360465"/>
          </a:xfrm>
        </p:grpSpPr>
        <p:sp>
          <p:nvSpPr>
            <p:cNvPr name="Freeform 26" id="26"/>
            <p:cNvSpPr/>
            <p:nvPr/>
          </p:nvSpPr>
          <p:spPr>
            <a:xfrm flipH="false" flipV="false" rot="0">
              <a:off x="0" y="0"/>
              <a:ext cx="793131" cy="360465"/>
            </a:xfrm>
            <a:custGeom>
              <a:avLst/>
              <a:gdLst/>
              <a:ahLst/>
              <a:cxnLst/>
              <a:rect r="r" b="b" t="t" l="l"/>
              <a:pathLst>
                <a:path h="360465" w="793131">
                  <a:moveTo>
                    <a:pt x="0" y="0"/>
                  </a:moveTo>
                  <a:lnTo>
                    <a:pt x="793131" y="0"/>
                  </a:lnTo>
                  <a:lnTo>
                    <a:pt x="793131" y="360465"/>
                  </a:lnTo>
                  <a:lnTo>
                    <a:pt x="0" y="360465"/>
                  </a:lnTo>
                  <a:close/>
                </a:path>
              </a:pathLst>
            </a:custGeom>
            <a:solidFill>
              <a:srgbClr val="A4C5CC"/>
            </a:solidFill>
          </p:spPr>
        </p:sp>
        <p:sp>
          <p:nvSpPr>
            <p:cNvPr name="TextBox 27" id="27"/>
            <p:cNvSpPr txBox="true"/>
            <p:nvPr/>
          </p:nvSpPr>
          <p:spPr>
            <a:xfrm>
              <a:off x="0" y="-19050"/>
              <a:ext cx="793131" cy="379515"/>
            </a:xfrm>
            <a:prstGeom prst="rect">
              <a:avLst/>
            </a:prstGeom>
          </p:spPr>
          <p:txBody>
            <a:bodyPr anchor="ctr" rtlCol="false" tIns="50800" lIns="50800" bIns="50800" rIns="50800"/>
            <a:lstStyle/>
            <a:p>
              <a:pPr algn="ctr">
                <a:lnSpc>
                  <a:spcPts val="2967"/>
                </a:lnSpc>
              </a:pPr>
              <a:r>
                <a:rPr lang="en-US" sz="2282">
                  <a:solidFill>
                    <a:srgbClr val="000000"/>
                  </a:solidFill>
                  <a:latin typeface="Fahkwang"/>
                </a:rPr>
                <a:t>Source Reconstruction</a:t>
              </a:r>
            </a:p>
          </p:txBody>
        </p:sp>
      </p:grpSp>
      <p:grpSp>
        <p:nvGrpSpPr>
          <p:cNvPr name="Group 28" id="28"/>
          <p:cNvGrpSpPr/>
          <p:nvPr/>
        </p:nvGrpSpPr>
        <p:grpSpPr>
          <a:xfrm rot="0">
            <a:off x="14214457" y="7871523"/>
            <a:ext cx="3011418" cy="1368642"/>
            <a:chOff x="0" y="0"/>
            <a:chExt cx="793131" cy="360465"/>
          </a:xfrm>
        </p:grpSpPr>
        <p:sp>
          <p:nvSpPr>
            <p:cNvPr name="Freeform 29" id="29"/>
            <p:cNvSpPr/>
            <p:nvPr/>
          </p:nvSpPr>
          <p:spPr>
            <a:xfrm flipH="false" flipV="false" rot="0">
              <a:off x="0" y="0"/>
              <a:ext cx="793131" cy="360465"/>
            </a:xfrm>
            <a:custGeom>
              <a:avLst/>
              <a:gdLst/>
              <a:ahLst/>
              <a:cxnLst/>
              <a:rect r="r" b="b" t="t" l="l"/>
              <a:pathLst>
                <a:path h="360465" w="793131">
                  <a:moveTo>
                    <a:pt x="0" y="0"/>
                  </a:moveTo>
                  <a:lnTo>
                    <a:pt x="793131" y="0"/>
                  </a:lnTo>
                  <a:lnTo>
                    <a:pt x="793131" y="360465"/>
                  </a:lnTo>
                  <a:lnTo>
                    <a:pt x="0" y="360465"/>
                  </a:lnTo>
                  <a:close/>
                </a:path>
              </a:pathLst>
            </a:custGeom>
            <a:solidFill>
              <a:srgbClr val="A4C5CC"/>
            </a:solidFill>
          </p:spPr>
        </p:sp>
        <p:sp>
          <p:nvSpPr>
            <p:cNvPr name="TextBox 30" id="30"/>
            <p:cNvSpPr txBox="true"/>
            <p:nvPr/>
          </p:nvSpPr>
          <p:spPr>
            <a:xfrm>
              <a:off x="0" y="-19050"/>
              <a:ext cx="793131" cy="379515"/>
            </a:xfrm>
            <a:prstGeom prst="rect">
              <a:avLst/>
            </a:prstGeom>
          </p:spPr>
          <p:txBody>
            <a:bodyPr anchor="ctr" rtlCol="false" tIns="50800" lIns="50800" bIns="50800" rIns="50800"/>
            <a:lstStyle/>
            <a:p>
              <a:pPr algn="ctr">
                <a:lnSpc>
                  <a:spcPts val="2967"/>
                </a:lnSpc>
              </a:pPr>
              <a:r>
                <a:rPr lang="en-US" sz="2282">
                  <a:solidFill>
                    <a:srgbClr val="000000"/>
                  </a:solidFill>
                  <a:latin typeface="Fahkwang"/>
                </a:rPr>
                <a:t>Inverse STFT</a:t>
              </a:r>
            </a:p>
          </p:txBody>
        </p:sp>
      </p:grpSp>
      <p:grpSp>
        <p:nvGrpSpPr>
          <p:cNvPr name="Group 31" id="31"/>
          <p:cNvGrpSpPr/>
          <p:nvPr/>
        </p:nvGrpSpPr>
        <p:grpSpPr>
          <a:xfrm rot="0">
            <a:off x="816484" y="1605924"/>
            <a:ext cx="8202474" cy="8141387"/>
            <a:chOff x="0" y="0"/>
            <a:chExt cx="5549328" cy="5508000"/>
          </a:xfrm>
        </p:grpSpPr>
        <p:sp>
          <p:nvSpPr>
            <p:cNvPr name="Freeform 32" id="32"/>
            <p:cNvSpPr/>
            <p:nvPr/>
          </p:nvSpPr>
          <p:spPr>
            <a:xfrm flipH="false" flipV="false" rot="0">
              <a:off x="0" y="0"/>
              <a:ext cx="5549328" cy="5508000"/>
            </a:xfrm>
            <a:custGeom>
              <a:avLst/>
              <a:gdLst/>
              <a:ahLst/>
              <a:cxnLst/>
              <a:rect r="r" b="b" t="t" l="l"/>
              <a:pathLst>
                <a:path h="5508000" w="5549328">
                  <a:moveTo>
                    <a:pt x="0" y="0"/>
                  </a:moveTo>
                  <a:lnTo>
                    <a:pt x="5549328" y="0"/>
                  </a:lnTo>
                  <a:lnTo>
                    <a:pt x="5549328" y="5508000"/>
                  </a:lnTo>
                  <a:lnTo>
                    <a:pt x="0" y="5508000"/>
                  </a:lnTo>
                  <a:close/>
                </a:path>
              </a:pathLst>
            </a:custGeom>
            <a:solidFill>
              <a:srgbClr val="163459">
                <a:alpha val="25882"/>
              </a:srgbClr>
            </a:solidFill>
          </p:spPr>
        </p:sp>
      </p:grpSp>
      <p:grpSp>
        <p:nvGrpSpPr>
          <p:cNvPr name="Group 33" id="33"/>
          <p:cNvGrpSpPr/>
          <p:nvPr/>
        </p:nvGrpSpPr>
        <p:grpSpPr>
          <a:xfrm rot="0">
            <a:off x="1143190" y="3565964"/>
            <a:ext cx="3011418" cy="1169269"/>
            <a:chOff x="0" y="0"/>
            <a:chExt cx="793131" cy="307956"/>
          </a:xfrm>
        </p:grpSpPr>
        <p:sp>
          <p:nvSpPr>
            <p:cNvPr name="Freeform 34" id="34"/>
            <p:cNvSpPr/>
            <p:nvPr/>
          </p:nvSpPr>
          <p:spPr>
            <a:xfrm flipH="false" flipV="false" rot="0">
              <a:off x="0" y="0"/>
              <a:ext cx="793131" cy="307956"/>
            </a:xfrm>
            <a:custGeom>
              <a:avLst/>
              <a:gdLst/>
              <a:ahLst/>
              <a:cxnLst/>
              <a:rect r="r" b="b" t="t" l="l"/>
              <a:pathLst>
                <a:path h="307956" w="793131">
                  <a:moveTo>
                    <a:pt x="0" y="0"/>
                  </a:moveTo>
                  <a:lnTo>
                    <a:pt x="793131" y="0"/>
                  </a:lnTo>
                  <a:lnTo>
                    <a:pt x="793131" y="307956"/>
                  </a:lnTo>
                  <a:lnTo>
                    <a:pt x="0" y="307956"/>
                  </a:lnTo>
                  <a:close/>
                </a:path>
              </a:pathLst>
            </a:custGeom>
            <a:solidFill>
              <a:srgbClr val="A4C5CC"/>
            </a:solidFill>
          </p:spPr>
        </p:sp>
        <p:sp>
          <p:nvSpPr>
            <p:cNvPr name="TextBox 35" id="35"/>
            <p:cNvSpPr txBox="true"/>
            <p:nvPr/>
          </p:nvSpPr>
          <p:spPr>
            <a:xfrm>
              <a:off x="0" y="-19050"/>
              <a:ext cx="793131" cy="327006"/>
            </a:xfrm>
            <a:prstGeom prst="rect">
              <a:avLst/>
            </a:prstGeom>
          </p:spPr>
          <p:txBody>
            <a:bodyPr anchor="ctr" rtlCol="false" tIns="50800" lIns="50800" bIns="50800" rIns="50800"/>
            <a:lstStyle/>
            <a:p>
              <a:pPr algn="ctr">
                <a:lnSpc>
                  <a:spcPts val="2967"/>
                </a:lnSpc>
              </a:pPr>
              <a:r>
                <a:rPr lang="en-US" sz="2282">
                  <a:solidFill>
                    <a:srgbClr val="000000"/>
                  </a:solidFill>
                  <a:latin typeface="Fahkwang"/>
                </a:rPr>
                <a:t>Signal</a:t>
              </a:r>
            </a:p>
          </p:txBody>
        </p:sp>
      </p:grpSp>
      <p:grpSp>
        <p:nvGrpSpPr>
          <p:cNvPr name="Group 36" id="36"/>
          <p:cNvGrpSpPr/>
          <p:nvPr/>
        </p:nvGrpSpPr>
        <p:grpSpPr>
          <a:xfrm rot="0">
            <a:off x="5383333" y="3565964"/>
            <a:ext cx="3060990" cy="1169269"/>
            <a:chOff x="0" y="0"/>
            <a:chExt cx="806187" cy="307956"/>
          </a:xfrm>
        </p:grpSpPr>
        <p:sp>
          <p:nvSpPr>
            <p:cNvPr name="Freeform 37" id="37"/>
            <p:cNvSpPr/>
            <p:nvPr/>
          </p:nvSpPr>
          <p:spPr>
            <a:xfrm flipH="false" flipV="false" rot="0">
              <a:off x="0" y="0"/>
              <a:ext cx="806187" cy="307956"/>
            </a:xfrm>
            <a:custGeom>
              <a:avLst/>
              <a:gdLst/>
              <a:ahLst/>
              <a:cxnLst/>
              <a:rect r="r" b="b" t="t" l="l"/>
              <a:pathLst>
                <a:path h="307956" w="806187">
                  <a:moveTo>
                    <a:pt x="0" y="0"/>
                  </a:moveTo>
                  <a:lnTo>
                    <a:pt x="806187" y="0"/>
                  </a:lnTo>
                  <a:lnTo>
                    <a:pt x="806187" y="307956"/>
                  </a:lnTo>
                  <a:lnTo>
                    <a:pt x="0" y="307956"/>
                  </a:lnTo>
                  <a:close/>
                </a:path>
              </a:pathLst>
            </a:custGeom>
            <a:solidFill>
              <a:srgbClr val="A4C5CC"/>
            </a:solidFill>
          </p:spPr>
        </p:sp>
        <p:sp>
          <p:nvSpPr>
            <p:cNvPr name="TextBox 38" id="38"/>
            <p:cNvSpPr txBox="true"/>
            <p:nvPr/>
          </p:nvSpPr>
          <p:spPr>
            <a:xfrm>
              <a:off x="0" y="-19050"/>
              <a:ext cx="806187" cy="327006"/>
            </a:xfrm>
            <a:prstGeom prst="rect">
              <a:avLst/>
            </a:prstGeom>
          </p:spPr>
          <p:txBody>
            <a:bodyPr anchor="ctr" rtlCol="false" tIns="50800" lIns="50800" bIns="50800" rIns="50800"/>
            <a:lstStyle/>
            <a:p>
              <a:pPr algn="ctr">
                <a:lnSpc>
                  <a:spcPts val="2967"/>
                </a:lnSpc>
              </a:pPr>
              <a:r>
                <a:rPr lang="en-US" sz="2282">
                  <a:solidFill>
                    <a:srgbClr val="000000"/>
                  </a:solidFill>
                  <a:latin typeface="Fahkwang"/>
                </a:rPr>
                <a:t>STFT</a:t>
              </a:r>
            </a:p>
          </p:txBody>
        </p:sp>
      </p:grpSp>
      <p:grpSp>
        <p:nvGrpSpPr>
          <p:cNvPr name="Group 39" id="39"/>
          <p:cNvGrpSpPr/>
          <p:nvPr/>
        </p:nvGrpSpPr>
        <p:grpSpPr>
          <a:xfrm rot="0">
            <a:off x="1143190" y="5182287"/>
            <a:ext cx="3011418" cy="1368642"/>
            <a:chOff x="0" y="0"/>
            <a:chExt cx="793131" cy="360465"/>
          </a:xfrm>
        </p:grpSpPr>
        <p:sp>
          <p:nvSpPr>
            <p:cNvPr name="Freeform 40" id="40"/>
            <p:cNvSpPr/>
            <p:nvPr/>
          </p:nvSpPr>
          <p:spPr>
            <a:xfrm flipH="false" flipV="false" rot="0">
              <a:off x="0" y="0"/>
              <a:ext cx="793131" cy="360465"/>
            </a:xfrm>
            <a:custGeom>
              <a:avLst/>
              <a:gdLst/>
              <a:ahLst/>
              <a:cxnLst/>
              <a:rect r="r" b="b" t="t" l="l"/>
              <a:pathLst>
                <a:path h="360465" w="793131">
                  <a:moveTo>
                    <a:pt x="0" y="0"/>
                  </a:moveTo>
                  <a:lnTo>
                    <a:pt x="793131" y="0"/>
                  </a:lnTo>
                  <a:lnTo>
                    <a:pt x="793131" y="360465"/>
                  </a:lnTo>
                  <a:lnTo>
                    <a:pt x="0" y="360465"/>
                  </a:lnTo>
                  <a:close/>
                </a:path>
              </a:pathLst>
            </a:custGeom>
            <a:solidFill>
              <a:srgbClr val="A4C5CC"/>
            </a:solidFill>
          </p:spPr>
        </p:sp>
        <p:sp>
          <p:nvSpPr>
            <p:cNvPr name="TextBox 41" id="41"/>
            <p:cNvSpPr txBox="true"/>
            <p:nvPr/>
          </p:nvSpPr>
          <p:spPr>
            <a:xfrm>
              <a:off x="0" y="-19050"/>
              <a:ext cx="793131" cy="379515"/>
            </a:xfrm>
            <a:prstGeom prst="rect">
              <a:avLst/>
            </a:prstGeom>
          </p:spPr>
          <p:txBody>
            <a:bodyPr anchor="ctr" rtlCol="false" tIns="50800" lIns="50800" bIns="50800" rIns="50800"/>
            <a:lstStyle/>
            <a:p>
              <a:pPr algn="ctr">
                <a:lnSpc>
                  <a:spcPts val="2967"/>
                </a:lnSpc>
              </a:pPr>
              <a:r>
                <a:rPr lang="en-US" sz="2282">
                  <a:solidFill>
                    <a:srgbClr val="000000"/>
                  </a:solidFill>
                  <a:latin typeface="Fahkwang"/>
                </a:rPr>
                <a:t>Harmonic and Percusive Mask</a:t>
              </a:r>
            </a:p>
          </p:txBody>
        </p:sp>
      </p:grpSp>
      <p:sp>
        <p:nvSpPr>
          <p:cNvPr name="AutoShape 42" id="42"/>
          <p:cNvSpPr/>
          <p:nvPr/>
        </p:nvSpPr>
        <p:spPr>
          <a:xfrm>
            <a:off x="4154608" y="4150598"/>
            <a:ext cx="1228725" cy="0"/>
          </a:xfrm>
          <a:prstGeom prst="line">
            <a:avLst/>
          </a:prstGeom>
          <a:ln cap="flat" w="38100">
            <a:solidFill>
              <a:srgbClr val="163459"/>
            </a:solidFill>
            <a:prstDash val="solid"/>
            <a:headEnd type="none" len="sm" w="sm"/>
            <a:tailEnd type="arrow" len="sm" w="med"/>
          </a:ln>
        </p:spPr>
      </p:sp>
      <p:grpSp>
        <p:nvGrpSpPr>
          <p:cNvPr name="Group 43" id="43"/>
          <p:cNvGrpSpPr/>
          <p:nvPr/>
        </p:nvGrpSpPr>
        <p:grpSpPr>
          <a:xfrm rot="0">
            <a:off x="5408119" y="5191812"/>
            <a:ext cx="3011418" cy="1368642"/>
            <a:chOff x="0" y="0"/>
            <a:chExt cx="793131" cy="360465"/>
          </a:xfrm>
        </p:grpSpPr>
        <p:sp>
          <p:nvSpPr>
            <p:cNvPr name="Freeform 44" id="44"/>
            <p:cNvSpPr/>
            <p:nvPr/>
          </p:nvSpPr>
          <p:spPr>
            <a:xfrm flipH="false" flipV="false" rot="0">
              <a:off x="0" y="0"/>
              <a:ext cx="793131" cy="360465"/>
            </a:xfrm>
            <a:custGeom>
              <a:avLst/>
              <a:gdLst/>
              <a:ahLst/>
              <a:cxnLst/>
              <a:rect r="r" b="b" t="t" l="l"/>
              <a:pathLst>
                <a:path h="360465" w="793131">
                  <a:moveTo>
                    <a:pt x="0" y="0"/>
                  </a:moveTo>
                  <a:lnTo>
                    <a:pt x="793131" y="0"/>
                  </a:lnTo>
                  <a:lnTo>
                    <a:pt x="793131" y="360465"/>
                  </a:lnTo>
                  <a:lnTo>
                    <a:pt x="0" y="360465"/>
                  </a:lnTo>
                  <a:close/>
                </a:path>
              </a:pathLst>
            </a:custGeom>
            <a:solidFill>
              <a:srgbClr val="A4C5CC"/>
            </a:solidFill>
          </p:spPr>
        </p:sp>
        <p:sp>
          <p:nvSpPr>
            <p:cNvPr name="TextBox 45" id="45"/>
            <p:cNvSpPr txBox="true"/>
            <p:nvPr/>
          </p:nvSpPr>
          <p:spPr>
            <a:xfrm>
              <a:off x="0" y="-19050"/>
              <a:ext cx="793131" cy="379515"/>
            </a:xfrm>
            <a:prstGeom prst="rect">
              <a:avLst/>
            </a:prstGeom>
          </p:spPr>
          <p:txBody>
            <a:bodyPr anchor="ctr" rtlCol="false" tIns="50800" lIns="50800" bIns="50800" rIns="50800"/>
            <a:lstStyle/>
            <a:p>
              <a:pPr algn="ctr">
                <a:lnSpc>
                  <a:spcPts val="2967"/>
                </a:lnSpc>
              </a:pPr>
              <a:r>
                <a:rPr lang="en-US" sz="2282">
                  <a:solidFill>
                    <a:srgbClr val="000000"/>
                  </a:solidFill>
                  <a:latin typeface="Fahkwang"/>
                </a:rPr>
                <a:t>HPSS</a:t>
              </a:r>
            </a:p>
          </p:txBody>
        </p:sp>
      </p:grpSp>
      <p:sp>
        <p:nvSpPr>
          <p:cNvPr name="AutoShape 46" id="46"/>
          <p:cNvSpPr/>
          <p:nvPr/>
        </p:nvSpPr>
        <p:spPr>
          <a:xfrm flipH="true" flipV="true">
            <a:off x="4154608" y="5866607"/>
            <a:ext cx="1253511" cy="9525"/>
          </a:xfrm>
          <a:prstGeom prst="line">
            <a:avLst/>
          </a:prstGeom>
          <a:ln cap="flat" w="38100">
            <a:solidFill>
              <a:srgbClr val="163459"/>
            </a:solidFill>
            <a:prstDash val="solid"/>
            <a:headEnd type="none" len="sm" w="sm"/>
            <a:tailEnd type="arrow" len="sm" w="med"/>
          </a:ln>
        </p:spPr>
      </p:sp>
      <p:sp>
        <p:nvSpPr>
          <p:cNvPr name="AutoShape 47" id="47"/>
          <p:cNvSpPr/>
          <p:nvPr/>
        </p:nvSpPr>
        <p:spPr>
          <a:xfrm>
            <a:off x="6913828" y="4735233"/>
            <a:ext cx="0" cy="456579"/>
          </a:xfrm>
          <a:prstGeom prst="line">
            <a:avLst/>
          </a:prstGeom>
          <a:ln cap="flat" w="38100">
            <a:solidFill>
              <a:srgbClr val="163459"/>
            </a:solidFill>
            <a:prstDash val="solid"/>
            <a:headEnd type="none" len="sm" w="sm"/>
            <a:tailEnd type="arrow" len="sm" w="med"/>
          </a:ln>
        </p:spPr>
      </p:sp>
      <p:grpSp>
        <p:nvGrpSpPr>
          <p:cNvPr name="Group 48" id="48"/>
          <p:cNvGrpSpPr/>
          <p:nvPr/>
        </p:nvGrpSpPr>
        <p:grpSpPr>
          <a:xfrm rot="0">
            <a:off x="5408119" y="6978932"/>
            <a:ext cx="3011418" cy="1368642"/>
            <a:chOff x="0" y="0"/>
            <a:chExt cx="793131" cy="360465"/>
          </a:xfrm>
        </p:grpSpPr>
        <p:sp>
          <p:nvSpPr>
            <p:cNvPr name="Freeform 49" id="49"/>
            <p:cNvSpPr/>
            <p:nvPr/>
          </p:nvSpPr>
          <p:spPr>
            <a:xfrm flipH="false" flipV="false" rot="0">
              <a:off x="0" y="0"/>
              <a:ext cx="793131" cy="360465"/>
            </a:xfrm>
            <a:custGeom>
              <a:avLst/>
              <a:gdLst/>
              <a:ahLst/>
              <a:cxnLst/>
              <a:rect r="r" b="b" t="t" l="l"/>
              <a:pathLst>
                <a:path h="360465" w="793131">
                  <a:moveTo>
                    <a:pt x="0" y="0"/>
                  </a:moveTo>
                  <a:lnTo>
                    <a:pt x="793131" y="0"/>
                  </a:lnTo>
                  <a:lnTo>
                    <a:pt x="793131" y="360465"/>
                  </a:lnTo>
                  <a:lnTo>
                    <a:pt x="0" y="360465"/>
                  </a:lnTo>
                  <a:close/>
                </a:path>
              </a:pathLst>
            </a:custGeom>
            <a:solidFill>
              <a:srgbClr val="A4C5CC"/>
            </a:solidFill>
          </p:spPr>
        </p:sp>
        <p:sp>
          <p:nvSpPr>
            <p:cNvPr name="TextBox 50" id="50"/>
            <p:cNvSpPr txBox="true"/>
            <p:nvPr/>
          </p:nvSpPr>
          <p:spPr>
            <a:xfrm>
              <a:off x="0" y="-19050"/>
              <a:ext cx="793131" cy="379515"/>
            </a:xfrm>
            <a:prstGeom prst="rect">
              <a:avLst/>
            </a:prstGeom>
          </p:spPr>
          <p:txBody>
            <a:bodyPr anchor="ctr" rtlCol="false" tIns="50800" lIns="50800" bIns="50800" rIns="50800"/>
            <a:lstStyle/>
            <a:p>
              <a:pPr algn="ctr">
                <a:lnSpc>
                  <a:spcPts val="2967"/>
                </a:lnSpc>
              </a:pPr>
              <a:r>
                <a:rPr lang="en-US" sz="2282">
                  <a:solidFill>
                    <a:srgbClr val="000000"/>
                  </a:solidFill>
                  <a:latin typeface="Fahkwang"/>
                </a:rPr>
                <a:t>Source Reconstruction (Inverse STFT)</a:t>
              </a:r>
            </a:p>
          </p:txBody>
        </p:sp>
      </p:grpSp>
      <p:grpSp>
        <p:nvGrpSpPr>
          <p:cNvPr name="Group 51" id="51"/>
          <p:cNvGrpSpPr/>
          <p:nvPr/>
        </p:nvGrpSpPr>
        <p:grpSpPr>
          <a:xfrm rot="0">
            <a:off x="1143190" y="6978932"/>
            <a:ext cx="3011418" cy="1368642"/>
            <a:chOff x="0" y="0"/>
            <a:chExt cx="793131" cy="360465"/>
          </a:xfrm>
        </p:grpSpPr>
        <p:sp>
          <p:nvSpPr>
            <p:cNvPr name="Freeform 52" id="52"/>
            <p:cNvSpPr/>
            <p:nvPr/>
          </p:nvSpPr>
          <p:spPr>
            <a:xfrm flipH="false" flipV="false" rot="0">
              <a:off x="0" y="0"/>
              <a:ext cx="793131" cy="360465"/>
            </a:xfrm>
            <a:custGeom>
              <a:avLst/>
              <a:gdLst/>
              <a:ahLst/>
              <a:cxnLst/>
              <a:rect r="r" b="b" t="t" l="l"/>
              <a:pathLst>
                <a:path h="360465" w="793131">
                  <a:moveTo>
                    <a:pt x="0" y="0"/>
                  </a:moveTo>
                  <a:lnTo>
                    <a:pt x="793131" y="0"/>
                  </a:lnTo>
                  <a:lnTo>
                    <a:pt x="793131" y="360465"/>
                  </a:lnTo>
                  <a:lnTo>
                    <a:pt x="0" y="360465"/>
                  </a:lnTo>
                  <a:close/>
                </a:path>
              </a:pathLst>
            </a:custGeom>
            <a:solidFill>
              <a:srgbClr val="A4C5CC"/>
            </a:solidFill>
          </p:spPr>
        </p:sp>
        <p:sp>
          <p:nvSpPr>
            <p:cNvPr name="TextBox 53" id="53"/>
            <p:cNvSpPr txBox="true"/>
            <p:nvPr/>
          </p:nvSpPr>
          <p:spPr>
            <a:xfrm>
              <a:off x="0" y="-19050"/>
              <a:ext cx="793131" cy="379515"/>
            </a:xfrm>
            <a:prstGeom prst="rect">
              <a:avLst/>
            </a:prstGeom>
          </p:spPr>
          <p:txBody>
            <a:bodyPr anchor="ctr" rtlCol="false" tIns="50800" lIns="50800" bIns="50800" rIns="50800"/>
            <a:lstStyle/>
            <a:p>
              <a:pPr algn="ctr">
                <a:lnSpc>
                  <a:spcPts val="2967"/>
                </a:lnSpc>
              </a:pPr>
              <a:r>
                <a:rPr lang="en-US" sz="2282">
                  <a:solidFill>
                    <a:srgbClr val="000000"/>
                  </a:solidFill>
                  <a:latin typeface="Fahkwang"/>
                </a:rPr>
                <a:t>Apply Mask on Signal</a:t>
              </a:r>
            </a:p>
          </p:txBody>
        </p:sp>
      </p:grpSp>
      <p:grpSp>
        <p:nvGrpSpPr>
          <p:cNvPr name="Group 54" id="54"/>
          <p:cNvGrpSpPr/>
          <p:nvPr/>
        </p:nvGrpSpPr>
        <p:grpSpPr>
          <a:xfrm rot="0">
            <a:off x="1317131" y="1960107"/>
            <a:ext cx="6599680" cy="1590416"/>
            <a:chOff x="0" y="0"/>
            <a:chExt cx="8799574" cy="2120555"/>
          </a:xfrm>
        </p:grpSpPr>
        <p:sp>
          <p:nvSpPr>
            <p:cNvPr name="TextBox 55" id="55"/>
            <p:cNvSpPr txBox="true"/>
            <p:nvPr/>
          </p:nvSpPr>
          <p:spPr>
            <a:xfrm rot="0">
              <a:off x="0" y="28575"/>
              <a:ext cx="8799574" cy="1478365"/>
            </a:xfrm>
            <a:prstGeom prst="rect">
              <a:avLst/>
            </a:prstGeom>
          </p:spPr>
          <p:txBody>
            <a:bodyPr anchor="t" rtlCol="false" tIns="0" lIns="0" bIns="0" rIns="0">
              <a:spAutoFit/>
            </a:bodyPr>
            <a:lstStyle/>
            <a:p>
              <a:pPr algn="ctr" marL="0" indent="0" lvl="0">
                <a:lnSpc>
                  <a:spcPts val="4045"/>
                </a:lnSpc>
              </a:pPr>
              <a:r>
                <a:rPr lang="en-US" sz="4045">
                  <a:solidFill>
                    <a:srgbClr val="FFFFFF"/>
                  </a:solidFill>
                  <a:latin typeface="Maharlika"/>
                </a:rPr>
                <a:t>Harmonic and Percussive Source Separation</a:t>
              </a:r>
            </a:p>
          </p:txBody>
        </p:sp>
        <p:sp>
          <p:nvSpPr>
            <p:cNvPr name="TextBox 56" id="56"/>
            <p:cNvSpPr txBox="true"/>
            <p:nvPr/>
          </p:nvSpPr>
          <p:spPr>
            <a:xfrm rot="0">
              <a:off x="0" y="1701938"/>
              <a:ext cx="8799574" cy="418617"/>
            </a:xfrm>
            <a:prstGeom prst="rect">
              <a:avLst/>
            </a:prstGeom>
          </p:spPr>
          <p:txBody>
            <a:bodyPr anchor="t" rtlCol="false" tIns="0" lIns="0" bIns="0" rIns="0">
              <a:spAutoFit/>
            </a:bodyPr>
            <a:lstStyle/>
            <a:p>
              <a:pPr algn="ctr" marL="0" indent="0" lvl="0">
                <a:lnSpc>
                  <a:spcPts val="2577"/>
                </a:lnSpc>
              </a:pPr>
            </a:p>
          </p:txBody>
        </p:sp>
      </p:grpSp>
      <p:sp>
        <p:nvSpPr>
          <p:cNvPr name="AutoShape 57" id="57"/>
          <p:cNvSpPr/>
          <p:nvPr/>
        </p:nvSpPr>
        <p:spPr>
          <a:xfrm>
            <a:off x="15716377" y="5638517"/>
            <a:ext cx="3789" cy="400050"/>
          </a:xfrm>
          <a:prstGeom prst="line">
            <a:avLst/>
          </a:prstGeom>
          <a:ln cap="flat" w="38100">
            <a:solidFill>
              <a:srgbClr val="163459"/>
            </a:solidFill>
            <a:prstDash val="solid"/>
            <a:headEnd type="none" len="sm" w="sm"/>
            <a:tailEnd type="arrow" len="sm" w="med"/>
          </a:ln>
        </p:spPr>
      </p:sp>
      <p:sp>
        <p:nvSpPr>
          <p:cNvPr name="AutoShape 58" id="58"/>
          <p:cNvSpPr/>
          <p:nvPr/>
        </p:nvSpPr>
        <p:spPr>
          <a:xfrm>
            <a:off x="15720166" y="7407209"/>
            <a:ext cx="0" cy="464314"/>
          </a:xfrm>
          <a:prstGeom prst="line">
            <a:avLst/>
          </a:prstGeom>
          <a:ln cap="flat" w="38100">
            <a:solidFill>
              <a:srgbClr val="163459"/>
            </a:solidFill>
            <a:prstDash val="solid"/>
            <a:headEnd type="none" len="sm" w="sm"/>
            <a:tailEnd type="arrow" len="sm" w="med"/>
          </a:ln>
        </p:spPr>
      </p:sp>
      <p:sp>
        <p:nvSpPr>
          <p:cNvPr name="AutoShape 59" id="59"/>
          <p:cNvSpPr/>
          <p:nvPr/>
        </p:nvSpPr>
        <p:spPr>
          <a:xfrm>
            <a:off x="2648899" y="6550928"/>
            <a:ext cx="0" cy="428004"/>
          </a:xfrm>
          <a:prstGeom prst="line">
            <a:avLst/>
          </a:prstGeom>
          <a:ln cap="flat" w="38100">
            <a:solidFill>
              <a:srgbClr val="163459"/>
            </a:solidFill>
            <a:prstDash val="solid"/>
            <a:headEnd type="none" len="sm" w="sm"/>
            <a:tailEnd type="arrow" len="sm" w="med"/>
          </a:ln>
        </p:spPr>
      </p:sp>
      <p:sp>
        <p:nvSpPr>
          <p:cNvPr name="AutoShape 60" id="60"/>
          <p:cNvSpPr/>
          <p:nvPr/>
        </p:nvSpPr>
        <p:spPr>
          <a:xfrm>
            <a:off x="4154608" y="7663253"/>
            <a:ext cx="1253511" cy="0"/>
          </a:xfrm>
          <a:prstGeom prst="line">
            <a:avLst/>
          </a:prstGeom>
          <a:ln cap="flat" w="38100">
            <a:solidFill>
              <a:srgbClr val="163459"/>
            </a:solidFill>
            <a:prstDash val="solid"/>
            <a:headEnd type="none" len="sm" w="sm"/>
            <a:tailEnd type="arrow" len="sm" w="med"/>
          </a:ln>
        </p:spPr>
      </p:sp>
      <p:grpSp>
        <p:nvGrpSpPr>
          <p:cNvPr name="Group 61" id="61"/>
          <p:cNvGrpSpPr/>
          <p:nvPr/>
        </p:nvGrpSpPr>
        <p:grpSpPr>
          <a:xfrm rot="0">
            <a:off x="10110999" y="7889658"/>
            <a:ext cx="3011418" cy="1368642"/>
            <a:chOff x="0" y="0"/>
            <a:chExt cx="793131" cy="360465"/>
          </a:xfrm>
        </p:grpSpPr>
        <p:sp>
          <p:nvSpPr>
            <p:cNvPr name="Freeform 62" id="62"/>
            <p:cNvSpPr/>
            <p:nvPr/>
          </p:nvSpPr>
          <p:spPr>
            <a:xfrm flipH="false" flipV="false" rot="0">
              <a:off x="0" y="0"/>
              <a:ext cx="793131" cy="360465"/>
            </a:xfrm>
            <a:custGeom>
              <a:avLst/>
              <a:gdLst/>
              <a:ahLst/>
              <a:cxnLst/>
              <a:rect r="r" b="b" t="t" l="l"/>
              <a:pathLst>
                <a:path h="360465" w="793131">
                  <a:moveTo>
                    <a:pt x="0" y="0"/>
                  </a:moveTo>
                  <a:lnTo>
                    <a:pt x="793131" y="0"/>
                  </a:lnTo>
                  <a:lnTo>
                    <a:pt x="793131" y="360465"/>
                  </a:lnTo>
                  <a:lnTo>
                    <a:pt x="0" y="360465"/>
                  </a:lnTo>
                  <a:close/>
                </a:path>
              </a:pathLst>
            </a:custGeom>
            <a:solidFill>
              <a:srgbClr val="A4C5CC"/>
            </a:solidFill>
          </p:spPr>
        </p:sp>
        <p:sp>
          <p:nvSpPr>
            <p:cNvPr name="TextBox 63" id="63"/>
            <p:cNvSpPr txBox="true"/>
            <p:nvPr/>
          </p:nvSpPr>
          <p:spPr>
            <a:xfrm>
              <a:off x="0" y="-19050"/>
              <a:ext cx="793131" cy="379515"/>
            </a:xfrm>
            <a:prstGeom prst="rect">
              <a:avLst/>
            </a:prstGeom>
          </p:spPr>
          <p:txBody>
            <a:bodyPr anchor="ctr" rtlCol="false" tIns="50800" lIns="50800" bIns="50800" rIns="50800"/>
            <a:lstStyle/>
            <a:p>
              <a:pPr algn="ctr">
                <a:lnSpc>
                  <a:spcPts val="2967"/>
                </a:lnSpc>
              </a:pPr>
              <a:r>
                <a:rPr lang="en-US" sz="2282">
                  <a:solidFill>
                    <a:srgbClr val="000000"/>
                  </a:solidFill>
                  <a:latin typeface="Fahkwang"/>
                </a:rPr>
                <a:t>Post Processing</a:t>
              </a:r>
            </a:p>
          </p:txBody>
        </p:sp>
      </p:grpSp>
      <p:sp>
        <p:nvSpPr>
          <p:cNvPr name="AutoShape 64" id="64"/>
          <p:cNvSpPr/>
          <p:nvPr/>
        </p:nvSpPr>
        <p:spPr>
          <a:xfrm flipH="true">
            <a:off x="13122417" y="8555844"/>
            <a:ext cx="1092040" cy="18136"/>
          </a:xfrm>
          <a:prstGeom prst="line">
            <a:avLst/>
          </a:prstGeom>
          <a:ln cap="flat" w="38100">
            <a:solidFill>
              <a:srgbClr val="163459"/>
            </a:solidFill>
            <a:prstDash val="solid"/>
            <a:headEnd type="none" len="sm" w="sm"/>
            <a:tailEnd type="arrow" len="sm" w="med"/>
          </a:ln>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0" r="0" b="-77851"/>
            </a:stretch>
          </a:blipFill>
        </p:spPr>
      </p:sp>
      <p:sp>
        <p:nvSpPr>
          <p:cNvPr name="TextBox 3" id="3"/>
          <p:cNvSpPr txBox="true"/>
          <p:nvPr/>
        </p:nvSpPr>
        <p:spPr>
          <a:xfrm rot="0">
            <a:off x="1028700" y="508626"/>
            <a:ext cx="16230600" cy="1097297"/>
          </a:xfrm>
          <a:prstGeom prst="rect">
            <a:avLst/>
          </a:prstGeom>
        </p:spPr>
        <p:txBody>
          <a:bodyPr anchor="t" rtlCol="false" tIns="0" lIns="0" bIns="0" rIns="0">
            <a:spAutoFit/>
          </a:bodyPr>
          <a:lstStyle/>
          <a:p>
            <a:pPr algn="ctr" marL="0" indent="0" lvl="0">
              <a:lnSpc>
                <a:spcPts val="7575"/>
              </a:lnSpc>
            </a:pPr>
            <a:r>
              <a:rPr lang="en-US" sz="7575">
                <a:solidFill>
                  <a:srgbClr val="163459"/>
                </a:solidFill>
                <a:latin typeface="Maharlika"/>
              </a:rPr>
              <a:t>ATTEMPTED  METHODS</a:t>
            </a:r>
          </a:p>
        </p:txBody>
      </p:sp>
      <p:grpSp>
        <p:nvGrpSpPr>
          <p:cNvPr name="Group 4" id="4"/>
          <p:cNvGrpSpPr/>
          <p:nvPr/>
        </p:nvGrpSpPr>
        <p:grpSpPr>
          <a:xfrm rot="0">
            <a:off x="515734" y="1605924"/>
            <a:ext cx="8202474" cy="8141387"/>
            <a:chOff x="0" y="0"/>
            <a:chExt cx="5549328" cy="5508000"/>
          </a:xfrm>
        </p:grpSpPr>
        <p:sp>
          <p:nvSpPr>
            <p:cNvPr name="Freeform 5" id="5"/>
            <p:cNvSpPr/>
            <p:nvPr/>
          </p:nvSpPr>
          <p:spPr>
            <a:xfrm flipH="false" flipV="false" rot="0">
              <a:off x="0" y="0"/>
              <a:ext cx="5549328" cy="5508000"/>
            </a:xfrm>
            <a:custGeom>
              <a:avLst/>
              <a:gdLst/>
              <a:ahLst/>
              <a:cxnLst/>
              <a:rect r="r" b="b" t="t" l="l"/>
              <a:pathLst>
                <a:path h="5508000" w="5549328">
                  <a:moveTo>
                    <a:pt x="0" y="0"/>
                  </a:moveTo>
                  <a:lnTo>
                    <a:pt x="5549328" y="0"/>
                  </a:lnTo>
                  <a:lnTo>
                    <a:pt x="5549328" y="5508000"/>
                  </a:lnTo>
                  <a:lnTo>
                    <a:pt x="0" y="5508000"/>
                  </a:lnTo>
                  <a:close/>
                </a:path>
              </a:pathLst>
            </a:custGeom>
            <a:solidFill>
              <a:srgbClr val="163459">
                <a:alpha val="25882"/>
              </a:srgbClr>
            </a:solidFill>
          </p:spPr>
        </p:sp>
      </p:grpSp>
      <p:grpSp>
        <p:nvGrpSpPr>
          <p:cNvPr name="Group 6" id="6"/>
          <p:cNvGrpSpPr/>
          <p:nvPr/>
        </p:nvGrpSpPr>
        <p:grpSpPr>
          <a:xfrm rot="0">
            <a:off x="1393483" y="2164391"/>
            <a:ext cx="6121981" cy="1590416"/>
            <a:chOff x="0" y="0"/>
            <a:chExt cx="8162641" cy="2120555"/>
          </a:xfrm>
        </p:grpSpPr>
        <p:sp>
          <p:nvSpPr>
            <p:cNvPr name="TextBox 7" id="7"/>
            <p:cNvSpPr txBox="true"/>
            <p:nvPr/>
          </p:nvSpPr>
          <p:spPr>
            <a:xfrm rot="0">
              <a:off x="0" y="28575"/>
              <a:ext cx="8162641" cy="1478365"/>
            </a:xfrm>
            <a:prstGeom prst="rect">
              <a:avLst/>
            </a:prstGeom>
          </p:spPr>
          <p:txBody>
            <a:bodyPr anchor="t" rtlCol="false" tIns="0" lIns="0" bIns="0" rIns="0">
              <a:spAutoFit/>
            </a:bodyPr>
            <a:lstStyle/>
            <a:p>
              <a:pPr algn="ctr" marL="0" indent="0" lvl="0">
                <a:lnSpc>
                  <a:spcPts val="4045"/>
                </a:lnSpc>
              </a:pPr>
              <a:r>
                <a:rPr lang="en-US" sz="4045">
                  <a:solidFill>
                    <a:srgbClr val="FFFFFF"/>
                  </a:solidFill>
                  <a:latin typeface="Maharlika"/>
                </a:rPr>
                <a:t>Non-Negative Matrix Factorization</a:t>
              </a:r>
            </a:p>
          </p:txBody>
        </p:sp>
        <p:sp>
          <p:nvSpPr>
            <p:cNvPr name="TextBox 8" id="8"/>
            <p:cNvSpPr txBox="true"/>
            <p:nvPr/>
          </p:nvSpPr>
          <p:spPr>
            <a:xfrm rot="0">
              <a:off x="0" y="1701938"/>
              <a:ext cx="8162641" cy="418617"/>
            </a:xfrm>
            <a:prstGeom prst="rect">
              <a:avLst/>
            </a:prstGeom>
          </p:spPr>
          <p:txBody>
            <a:bodyPr anchor="t" rtlCol="false" tIns="0" lIns="0" bIns="0" rIns="0">
              <a:spAutoFit/>
            </a:bodyPr>
            <a:lstStyle/>
            <a:p>
              <a:pPr algn="ctr" marL="0" indent="0" lvl="0">
                <a:lnSpc>
                  <a:spcPts val="2577"/>
                </a:lnSpc>
              </a:pPr>
            </a:p>
          </p:txBody>
        </p:sp>
      </p:grpSp>
      <p:grpSp>
        <p:nvGrpSpPr>
          <p:cNvPr name="Group 9" id="9"/>
          <p:cNvGrpSpPr/>
          <p:nvPr/>
        </p:nvGrpSpPr>
        <p:grpSpPr>
          <a:xfrm rot="0">
            <a:off x="1333500" y="3770212"/>
            <a:ext cx="6009748" cy="5390465"/>
            <a:chOff x="0" y="0"/>
            <a:chExt cx="8012998" cy="7187287"/>
          </a:xfrm>
        </p:grpSpPr>
        <p:sp>
          <p:nvSpPr>
            <p:cNvPr name="TextBox 10" id="10"/>
            <p:cNvSpPr txBox="true"/>
            <p:nvPr/>
          </p:nvSpPr>
          <p:spPr>
            <a:xfrm rot="0">
              <a:off x="0" y="19050"/>
              <a:ext cx="8012998" cy="6546002"/>
            </a:xfrm>
            <a:prstGeom prst="rect">
              <a:avLst/>
            </a:prstGeom>
          </p:spPr>
          <p:txBody>
            <a:bodyPr anchor="t" rtlCol="false" tIns="0" lIns="0" bIns="0" rIns="0">
              <a:spAutoFit/>
            </a:bodyPr>
            <a:lstStyle/>
            <a:p>
              <a:pPr algn="just" marL="561331" indent="-280665" lvl="1">
                <a:lnSpc>
                  <a:spcPts val="2599"/>
                </a:lnSpc>
                <a:buFont typeface="Arial"/>
                <a:buChar char="•"/>
              </a:pPr>
              <a:r>
                <a:rPr lang="en-US" sz="2599">
                  <a:solidFill>
                    <a:srgbClr val="FFFFFF"/>
                  </a:solidFill>
                  <a:latin typeface="Maharlika"/>
                </a:rPr>
                <a:t>NMF decomposes a signal's spectrogram into two non-negative matrices: basis (W) and activation (H).</a:t>
              </a:r>
            </a:p>
            <a:p>
              <a:pPr algn="just">
                <a:lnSpc>
                  <a:spcPts val="2599"/>
                </a:lnSpc>
              </a:pPr>
            </a:p>
            <a:p>
              <a:pPr algn="just" marL="561331" indent="-280665" lvl="1">
                <a:lnSpc>
                  <a:spcPts val="2599"/>
                </a:lnSpc>
                <a:buFont typeface="Arial"/>
                <a:buChar char="•"/>
              </a:pPr>
              <a:r>
                <a:rPr lang="en-US" sz="2599">
                  <a:solidFill>
                    <a:srgbClr val="FFFFFF"/>
                  </a:solidFill>
                  <a:latin typeface="Maharlika"/>
                </a:rPr>
                <a:t>The matrices represent spectral templates and their temporal activations.</a:t>
              </a:r>
            </a:p>
            <a:p>
              <a:pPr algn="just">
                <a:lnSpc>
                  <a:spcPts val="2599"/>
                </a:lnSpc>
              </a:pPr>
            </a:p>
            <a:p>
              <a:pPr algn="just" marL="561331" indent="-280665" lvl="1">
                <a:lnSpc>
                  <a:spcPts val="2599"/>
                </a:lnSpc>
                <a:buFont typeface="Arial"/>
                <a:buChar char="•"/>
              </a:pPr>
              <a:r>
                <a:rPr lang="en-US" sz="2599">
                  <a:solidFill>
                    <a:srgbClr val="FFFFFF"/>
                  </a:solidFill>
                  <a:latin typeface="Maharlika"/>
                </a:rPr>
                <a:t>Uses iterative optimization techniques like KL divergence and ADMM for refinement.</a:t>
              </a:r>
            </a:p>
            <a:p>
              <a:pPr algn="just">
                <a:lnSpc>
                  <a:spcPts val="2599"/>
                </a:lnSpc>
              </a:pPr>
            </a:p>
            <a:p>
              <a:pPr algn="just" marL="561331" indent="-280665" lvl="1">
                <a:lnSpc>
                  <a:spcPts val="2599"/>
                </a:lnSpc>
                <a:buFont typeface="Arial"/>
                <a:buChar char="•"/>
              </a:pPr>
              <a:r>
                <a:rPr lang="en-US" sz="2599">
                  <a:solidFill>
                    <a:srgbClr val="FFFFFF"/>
                  </a:solidFill>
                  <a:latin typeface="Maharlika"/>
                </a:rPr>
                <a:t>Isolates distinct signal components for audio source separation.</a:t>
              </a:r>
            </a:p>
          </p:txBody>
        </p:sp>
        <p:sp>
          <p:nvSpPr>
            <p:cNvPr name="TextBox 11" id="11"/>
            <p:cNvSpPr txBox="true"/>
            <p:nvPr/>
          </p:nvSpPr>
          <p:spPr>
            <a:xfrm rot="0">
              <a:off x="0" y="6763056"/>
              <a:ext cx="8012998" cy="424231"/>
            </a:xfrm>
            <a:prstGeom prst="rect">
              <a:avLst/>
            </a:prstGeom>
          </p:spPr>
          <p:txBody>
            <a:bodyPr anchor="t" rtlCol="false" tIns="0" lIns="0" bIns="0" rIns="0">
              <a:spAutoFit/>
            </a:bodyPr>
            <a:lstStyle/>
            <a:p>
              <a:pPr algn="ctr" marL="0" indent="0" lvl="0">
                <a:lnSpc>
                  <a:spcPts val="2614"/>
                </a:lnSpc>
              </a:pPr>
            </a:p>
          </p:txBody>
        </p:sp>
      </p:grpSp>
      <p:grpSp>
        <p:nvGrpSpPr>
          <p:cNvPr name="Group 12" id="12"/>
          <p:cNvGrpSpPr/>
          <p:nvPr/>
        </p:nvGrpSpPr>
        <p:grpSpPr>
          <a:xfrm rot="0">
            <a:off x="9342576" y="1596399"/>
            <a:ext cx="8202474" cy="8141387"/>
            <a:chOff x="0" y="0"/>
            <a:chExt cx="5549328" cy="5508000"/>
          </a:xfrm>
        </p:grpSpPr>
        <p:sp>
          <p:nvSpPr>
            <p:cNvPr name="Freeform 13" id="13"/>
            <p:cNvSpPr/>
            <p:nvPr/>
          </p:nvSpPr>
          <p:spPr>
            <a:xfrm flipH="false" flipV="false" rot="0">
              <a:off x="0" y="0"/>
              <a:ext cx="5549328" cy="5508000"/>
            </a:xfrm>
            <a:custGeom>
              <a:avLst/>
              <a:gdLst/>
              <a:ahLst/>
              <a:cxnLst/>
              <a:rect r="r" b="b" t="t" l="l"/>
              <a:pathLst>
                <a:path h="5508000" w="5549328">
                  <a:moveTo>
                    <a:pt x="0" y="0"/>
                  </a:moveTo>
                  <a:lnTo>
                    <a:pt x="5549328" y="0"/>
                  </a:lnTo>
                  <a:lnTo>
                    <a:pt x="5549328" y="5508000"/>
                  </a:lnTo>
                  <a:lnTo>
                    <a:pt x="0" y="5508000"/>
                  </a:lnTo>
                  <a:close/>
                </a:path>
              </a:pathLst>
            </a:custGeom>
            <a:solidFill>
              <a:srgbClr val="163459">
                <a:alpha val="25882"/>
              </a:srgbClr>
            </a:solidFill>
          </p:spPr>
        </p:sp>
      </p:grpSp>
      <p:grpSp>
        <p:nvGrpSpPr>
          <p:cNvPr name="Group 14" id="14"/>
          <p:cNvGrpSpPr/>
          <p:nvPr/>
        </p:nvGrpSpPr>
        <p:grpSpPr>
          <a:xfrm rot="0">
            <a:off x="10210800" y="2284261"/>
            <a:ext cx="6121981" cy="1076686"/>
            <a:chOff x="0" y="0"/>
            <a:chExt cx="8162641" cy="1435582"/>
          </a:xfrm>
        </p:grpSpPr>
        <p:sp>
          <p:nvSpPr>
            <p:cNvPr name="TextBox 15" id="15"/>
            <p:cNvSpPr txBox="true"/>
            <p:nvPr/>
          </p:nvSpPr>
          <p:spPr>
            <a:xfrm rot="0">
              <a:off x="0" y="28575"/>
              <a:ext cx="8162641" cy="793393"/>
            </a:xfrm>
            <a:prstGeom prst="rect">
              <a:avLst/>
            </a:prstGeom>
          </p:spPr>
          <p:txBody>
            <a:bodyPr anchor="t" rtlCol="false" tIns="0" lIns="0" bIns="0" rIns="0">
              <a:spAutoFit/>
            </a:bodyPr>
            <a:lstStyle/>
            <a:p>
              <a:pPr algn="ctr" marL="0" indent="0" lvl="0">
                <a:lnSpc>
                  <a:spcPts val="4045"/>
                </a:lnSpc>
              </a:pPr>
              <a:r>
                <a:rPr lang="en-US" sz="4045">
                  <a:solidFill>
                    <a:srgbClr val="FFFFFF"/>
                  </a:solidFill>
                  <a:latin typeface="Maharlika"/>
                </a:rPr>
                <a:t>Gaussian Mixture Models</a:t>
              </a:r>
            </a:p>
          </p:txBody>
        </p:sp>
        <p:sp>
          <p:nvSpPr>
            <p:cNvPr name="TextBox 16" id="16"/>
            <p:cNvSpPr txBox="true"/>
            <p:nvPr/>
          </p:nvSpPr>
          <p:spPr>
            <a:xfrm rot="0">
              <a:off x="0" y="1016965"/>
              <a:ext cx="8162641" cy="418617"/>
            </a:xfrm>
            <a:prstGeom prst="rect">
              <a:avLst/>
            </a:prstGeom>
          </p:spPr>
          <p:txBody>
            <a:bodyPr anchor="t" rtlCol="false" tIns="0" lIns="0" bIns="0" rIns="0">
              <a:spAutoFit/>
            </a:bodyPr>
            <a:lstStyle/>
            <a:p>
              <a:pPr algn="ctr" marL="0" indent="0" lvl="0">
                <a:lnSpc>
                  <a:spcPts val="2577"/>
                </a:lnSpc>
              </a:pPr>
            </a:p>
          </p:txBody>
        </p:sp>
      </p:grpSp>
      <p:grpSp>
        <p:nvGrpSpPr>
          <p:cNvPr name="Group 17" id="17"/>
          <p:cNvGrpSpPr/>
          <p:nvPr/>
        </p:nvGrpSpPr>
        <p:grpSpPr>
          <a:xfrm rot="0">
            <a:off x="9733101" y="3496360"/>
            <a:ext cx="6990205" cy="6038165"/>
            <a:chOff x="0" y="0"/>
            <a:chExt cx="9320274" cy="8050887"/>
          </a:xfrm>
        </p:grpSpPr>
        <p:sp>
          <p:nvSpPr>
            <p:cNvPr name="TextBox 18" id="18"/>
            <p:cNvSpPr txBox="true"/>
            <p:nvPr/>
          </p:nvSpPr>
          <p:spPr>
            <a:xfrm rot="0">
              <a:off x="0" y="19050"/>
              <a:ext cx="9320274" cy="7409602"/>
            </a:xfrm>
            <a:prstGeom prst="rect">
              <a:avLst/>
            </a:prstGeom>
          </p:spPr>
          <p:txBody>
            <a:bodyPr anchor="t" rtlCol="false" tIns="0" lIns="0" bIns="0" rIns="0">
              <a:spAutoFit/>
            </a:bodyPr>
            <a:lstStyle/>
            <a:p>
              <a:pPr algn="just" marL="561331" indent="-280665" lvl="1">
                <a:lnSpc>
                  <a:spcPts val="2599"/>
                </a:lnSpc>
                <a:buFont typeface="Arial"/>
                <a:buChar char="•"/>
              </a:pPr>
              <a:r>
                <a:rPr lang="en-US" sz="2599">
                  <a:solidFill>
                    <a:srgbClr val="FFFFFF"/>
                  </a:solidFill>
                  <a:latin typeface="Maharlika"/>
                </a:rPr>
                <a:t>GMMs are used for audio source separation, especially in speech signals.</a:t>
              </a:r>
            </a:p>
            <a:p>
              <a:pPr algn="just">
                <a:lnSpc>
                  <a:spcPts val="2599"/>
                </a:lnSpc>
              </a:pPr>
            </a:p>
            <a:p>
              <a:pPr algn="just" marL="561331" indent="-280665" lvl="1">
                <a:lnSpc>
                  <a:spcPts val="2599"/>
                </a:lnSpc>
                <a:buFont typeface="Arial"/>
                <a:buChar char="•"/>
              </a:pPr>
              <a:r>
                <a:rPr lang="en-US" sz="2599">
                  <a:solidFill>
                    <a:srgbClr val="FFFFFF"/>
                  </a:solidFill>
                  <a:latin typeface="Maharlika"/>
                </a:rPr>
                <a:t>Random audio sampling and feature extraction, focusing on MFCCs, spectral contrast, and chroma features.</a:t>
              </a:r>
            </a:p>
            <a:p>
              <a:pPr algn="just">
                <a:lnSpc>
                  <a:spcPts val="2599"/>
                </a:lnSpc>
              </a:pPr>
            </a:p>
            <a:p>
              <a:pPr algn="just" marL="561331" indent="-280665" lvl="1">
                <a:lnSpc>
                  <a:spcPts val="2599"/>
                </a:lnSpc>
                <a:buFont typeface="Arial"/>
                <a:buChar char="•"/>
              </a:pPr>
              <a:r>
                <a:rPr lang="en-US" sz="2599">
                  <a:solidFill>
                    <a:srgbClr val="FFFFFF"/>
                  </a:solidFill>
                  <a:latin typeface="Maharlika"/>
                </a:rPr>
                <a:t>Uses manually filtered 5-second audio sequences without vocals.</a:t>
              </a:r>
            </a:p>
            <a:p>
              <a:pPr algn="just">
                <a:lnSpc>
                  <a:spcPts val="2599"/>
                </a:lnSpc>
              </a:pPr>
            </a:p>
            <a:p>
              <a:pPr algn="just" marL="561331" indent="-280665" lvl="1">
                <a:lnSpc>
                  <a:spcPts val="2599"/>
                </a:lnSpc>
                <a:buFont typeface="Arial"/>
                <a:buChar char="•"/>
              </a:pPr>
              <a:r>
                <a:rPr lang="en-US" sz="2599">
                  <a:solidFill>
                    <a:srgbClr val="FFFFFF"/>
                  </a:solidFill>
                  <a:latin typeface="Maharlika"/>
                </a:rPr>
                <a:t>A GMM model is trained to learn what to subtract from the full sample.</a:t>
              </a:r>
            </a:p>
            <a:p>
              <a:pPr algn="just">
                <a:lnSpc>
                  <a:spcPts val="2599"/>
                </a:lnSpc>
              </a:pPr>
            </a:p>
            <a:p>
              <a:pPr algn="just" marL="561331" indent="-280665" lvl="1">
                <a:lnSpc>
                  <a:spcPts val="2599"/>
                </a:lnSpc>
                <a:buFont typeface="Arial"/>
                <a:buChar char="•"/>
              </a:pPr>
              <a:r>
                <a:rPr lang="en-US" sz="2599">
                  <a:solidFill>
                    <a:srgbClr val="FFFFFF"/>
                  </a:solidFill>
                  <a:latin typeface="Maharlika"/>
                </a:rPr>
                <a:t>The approach struggles with full sample queries using 5-second windows with 50% overlap.</a:t>
              </a:r>
            </a:p>
            <a:p>
              <a:pPr algn="just" marL="0" indent="0" lvl="0">
                <a:lnSpc>
                  <a:spcPts val="2599"/>
                </a:lnSpc>
              </a:pPr>
            </a:p>
          </p:txBody>
        </p:sp>
        <p:sp>
          <p:nvSpPr>
            <p:cNvPr name="TextBox 19" id="19"/>
            <p:cNvSpPr txBox="true"/>
            <p:nvPr/>
          </p:nvSpPr>
          <p:spPr>
            <a:xfrm rot="0">
              <a:off x="0" y="7626656"/>
              <a:ext cx="9320274" cy="424231"/>
            </a:xfrm>
            <a:prstGeom prst="rect">
              <a:avLst/>
            </a:prstGeom>
          </p:spPr>
          <p:txBody>
            <a:bodyPr anchor="t" rtlCol="false" tIns="0" lIns="0" bIns="0" rIns="0">
              <a:spAutoFit/>
            </a:bodyPr>
            <a:lstStyle/>
            <a:p>
              <a:pPr algn="ctr" marL="0" indent="0" lvl="0">
                <a:lnSpc>
                  <a:spcPts val="2614"/>
                </a:lnSpc>
              </a:pPr>
            </a:p>
          </p:txBody>
        </p:sp>
      </p:gr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0" r="0" b="-77851"/>
            </a:stretch>
          </a:blipFill>
        </p:spPr>
      </p:sp>
      <p:graphicFrame>
        <p:nvGraphicFramePr>
          <p:cNvPr name="Table 3" id="3"/>
          <p:cNvGraphicFramePr>
            <a:graphicFrameLocks noGrp="true"/>
          </p:cNvGraphicFramePr>
          <p:nvPr/>
        </p:nvGraphicFramePr>
        <p:xfrm>
          <a:off x="559008" y="2684344"/>
          <a:ext cx="10201771" cy="5581650"/>
        </p:xfrm>
        <a:graphic>
          <a:graphicData uri="http://schemas.openxmlformats.org/drawingml/2006/table">
            <a:tbl>
              <a:tblPr/>
              <a:tblGrid>
                <a:gridCol w="4779564"/>
                <a:gridCol w="2778151"/>
                <a:gridCol w="2644056"/>
              </a:tblGrid>
              <a:tr h="1265941">
                <a:tc>
                  <a:txBody>
                    <a:bodyPr anchor="t" rtlCol="false"/>
                    <a:lstStyle/>
                    <a:p>
                      <a:pPr algn="ctr">
                        <a:lnSpc>
                          <a:spcPts val="2799"/>
                        </a:lnSpc>
                        <a:defRPr/>
                      </a:pPr>
                      <a:r>
                        <a:rPr lang="en-US" sz="1999">
                          <a:solidFill>
                            <a:srgbClr val="000000"/>
                          </a:solidFill>
                          <a:latin typeface="Fahkwang Bold"/>
                        </a:rPr>
                        <a:t>Song Name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9"/>
                        </a:lnSpc>
                        <a:defRPr/>
                      </a:pPr>
                      <a:r>
                        <a:rPr lang="en-US" sz="1999">
                          <a:solidFill>
                            <a:srgbClr val="000000"/>
                          </a:solidFill>
                          <a:latin typeface="Fahkwang Bold"/>
                        </a:rPr>
                        <a:t>Vocal </a:t>
                      </a:r>
                      <a:endParaRPr lang="en-US" sz="1100"/>
                    </a:p>
                    <a:p>
                      <a:pPr algn="ctr">
                        <a:lnSpc>
                          <a:spcPts val="2799"/>
                        </a:lnSpc>
                      </a:pPr>
                      <a:r>
                        <a:rPr lang="en-US" sz="1999">
                          <a:solidFill>
                            <a:srgbClr val="000000"/>
                          </a:solidFill>
                          <a:latin typeface="Fahkwang Bold"/>
                        </a:rPr>
                        <a:t>SNR</a:t>
                      </a: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9"/>
                        </a:lnSpc>
                        <a:defRPr/>
                      </a:pPr>
                      <a:r>
                        <a:rPr lang="en-US" sz="1999">
                          <a:solidFill>
                            <a:srgbClr val="000000"/>
                          </a:solidFill>
                          <a:latin typeface="Fahkwang Bold"/>
                        </a:rPr>
                        <a:t>Instrument SNR</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863142">
                <a:tc>
                  <a:txBody>
                    <a:bodyPr anchor="t" rtlCol="false"/>
                    <a:lstStyle/>
                    <a:p>
                      <a:pPr algn="ctr">
                        <a:lnSpc>
                          <a:spcPts val="2520"/>
                        </a:lnSpc>
                        <a:defRPr/>
                      </a:pPr>
                      <a:r>
                        <a:rPr lang="en-US" sz="1800">
                          <a:solidFill>
                            <a:srgbClr val="000000"/>
                          </a:solidFill>
                          <a:latin typeface="Fahkwang Bold"/>
                        </a:rPr>
                        <a:t>James May - Don’t Let Go </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a:solidFill>
                            <a:srgbClr val="000000"/>
                          </a:solidFill>
                          <a:latin typeface="Fahkwang"/>
                        </a:rPr>
                        <a:t>8.660355806350</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a:solidFill>
                            <a:srgbClr val="000000"/>
                          </a:solidFill>
                          <a:latin typeface="Fahkwang"/>
                        </a:rPr>
                        <a:t>5.15820145606</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863142">
                <a:tc>
                  <a:txBody>
                    <a:bodyPr anchor="t" rtlCol="false"/>
                    <a:lstStyle/>
                    <a:p>
                      <a:pPr algn="ctr">
                        <a:lnSpc>
                          <a:spcPts val="2520"/>
                        </a:lnSpc>
                        <a:defRPr/>
                      </a:pPr>
                      <a:r>
                        <a:rPr lang="en-US" sz="1800">
                          <a:solidFill>
                            <a:srgbClr val="000000"/>
                          </a:solidFill>
                          <a:latin typeface="Fahkwang Bold"/>
                        </a:rPr>
                        <a:t>Titanium-Haunted Age Vocal</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a:solidFill>
                            <a:srgbClr val="000000"/>
                          </a:solidFill>
                          <a:latin typeface="Fahkwang"/>
                        </a:rPr>
                        <a:t>93.28558921813</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a:solidFill>
                            <a:srgbClr val="000000"/>
                          </a:solidFill>
                          <a:latin typeface="Fahkwang"/>
                        </a:rPr>
                        <a:t>1.840024888515</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863142">
                <a:tc>
                  <a:txBody>
                    <a:bodyPr anchor="t" rtlCol="false"/>
                    <a:lstStyle/>
                    <a:p>
                      <a:pPr algn="ctr">
                        <a:lnSpc>
                          <a:spcPts val="2520"/>
                        </a:lnSpc>
                        <a:defRPr/>
                      </a:pPr>
                      <a:r>
                        <a:rPr lang="en-US" sz="1800">
                          <a:solidFill>
                            <a:srgbClr val="000000"/>
                          </a:solidFill>
                          <a:latin typeface="Fahkwang Bold"/>
                        </a:rPr>
                        <a:t>Clara Berry -Stella</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a:solidFill>
                            <a:srgbClr val="000000"/>
                          </a:solidFill>
                          <a:latin typeface="Fahkwang"/>
                        </a:rPr>
                        <a:t>17.57931947708</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a:solidFill>
                            <a:srgbClr val="000000"/>
                          </a:solidFill>
                          <a:latin typeface="Fahkwang"/>
                        </a:rPr>
                        <a:t>2.538655400276</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863142">
                <a:tc>
                  <a:txBody>
                    <a:bodyPr anchor="t" rtlCol="false"/>
                    <a:lstStyle/>
                    <a:p>
                      <a:pPr algn="ctr">
                        <a:lnSpc>
                          <a:spcPts val="2520"/>
                        </a:lnSpc>
                        <a:defRPr/>
                      </a:pPr>
                      <a:r>
                        <a:rPr lang="en-US" sz="1800">
                          <a:solidFill>
                            <a:srgbClr val="000000"/>
                          </a:solidFill>
                          <a:latin typeface="Fahkwang Bold"/>
                        </a:rPr>
                        <a:t>Wall of Death -Femme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a:solidFill>
                            <a:srgbClr val="000000"/>
                          </a:solidFill>
                          <a:latin typeface="Fahkwang"/>
                        </a:rPr>
                        <a:t>15.92057704925</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a:solidFill>
                            <a:srgbClr val="000000"/>
                          </a:solidFill>
                          <a:latin typeface="Fahkwang"/>
                        </a:rPr>
                        <a:t>1.711479723453</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863142">
                <a:tc>
                  <a:txBody>
                    <a:bodyPr anchor="t" rtlCol="false"/>
                    <a:lstStyle/>
                    <a:p>
                      <a:pPr algn="ctr">
                        <a:lnSpc>
                          <a:spcPts val="2520"/>
                        </a:lnSpc>
                        <a:defRPr/>
                      </a:pPr>
                      <a:r>
                        <a:rPr lang="en-US" sz="1800">
                          <a:solidFill>
                            <a:srgbClr val="000000"/>
                          </a:solidFill>
                          <a:latin typeface="Fahkwang Bold"/>
                        </a:rPr>
                        <a:t>Black Bloc- If you want Success </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a:solidFill>
                            <a:srgbClr val="000000"/>
                          </a:solidFill>
                          <a:latin typeface="Fahkwang"/>
                        </a:rPr>
                        <a:t>8.141759634017</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a:solidFill>
                            <a:srgbClr val="000000"/>
                          </a:solidFill>
                          <a:latin typeface="Fahkwang"/>
                        </a:rPr>
                        <a:t>0.864511579275</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sp>
        <p:nvSpPr>
          <p:cNvPr name="Freeform 4" id="4"/>
          <p:cNvSpPr/>
          <p:nvPr/>
        </p:nvSpPr>
        <p:spPr>
          <a:xfrm flipH="false" flipV="false" rot="0">
            <a:off x="11372775" y="3103581"/>
            <a:ext cx="3056843" cy="2039919"/>
          </a:xfrm>
          <a:custGeom>
            <a:avLst/>
            <a:gdLst/>
            <a:ahLst/>
            <a:cxnLst/>
            <a:rect r="r" b="b" t="t" l="l"/>
            <a:pathLst>
              <a:path h="2039919" w="3056843">
                <a:moveTo>
                  <a:pt x="0" y="0"/>
                </a:moveTo>
                <a:lnTo>
                  <a:pt x="3056842" y="0"/>
                </a:lnTo>
                <a:lnTo>
                  <a:pt x="3056842" y="2039919"/>
                </a:lnTo>
                <a:lnTo>
                  <a:pt x="0" y="2039919"/>
                </a:lnTo>
                <a:lnTo>
                  <a:pt x="0" y="0"/>
                </a:lnTo>
                <a:close/>
              </a:path>
            </a:pathLst>
          </a:custGeom>
          <a:blipFill>
            <a:blip r:embed="rId3"/>
            <a:stretch>
              <a:fillRect l="0" t="0" r="0" b="0"/>
            </a:stretch>
          </a:blipFill>
        </p:spPr>
      </p:sp>
      <p:sp>
        <p:nvSpPr>
          <p:cNvPr name="Freeform 5" id="5"/>
          <p:cNvSpPr/>
          <p:nvPr/>
        </p:nvSpPr>
        <p:spPr>
          <a:xfrm flipH="false" flipV="false" rot="0">
            <a:off x="14753224" y="3103581"/>
            <a:ext cx="3119876" cy="2039919"/>
          </a:xfrm>
          <a:custGeom>
            <a:avLst/>
            <a:gdLst/>
            <a:ahLst/>
            <a:cxnLst/>
            <a:rect r="r" b="b" t="t" l="l"/>
            <a:pathLst>
              <a:path h="2039919" w="3119876">
                <a:moveTo>
                  <a:pt x="0" y="0"/>
                </a:moveTo>
                <a:lnTo>
                  <a:pt x="3119876" y="0"/>
                </a:lnTo>
                <a:lnTo>
                  <a:pt x="3119876" y="2039919"/>
                </a:lnTo>
                <a:lnTo>
                  <a:pt x="0" y="2039919"/>
                </a:lnTo>
                <a:lnTo>
                  <a:pt x="0" y="0"/>
                </a:lnTo>
                <a:close/>
              </a:path>
            </a:pathLst>
          </a:custGeom>
          <a:blipFill>
            <a:blip r:embed="rId4"/>
            <a:stretch>
              <a:fillRect l="0" t="0" r="0" b="0"/>
            </a:stretch>
          </a:blipFill>
        </p:spPr>
      </p:sp>
      <p:sp>
        <p:nvSpPr>
          <p:cNvPr name="Freeform 6" id="6"/>
          <p:cNvSpPr/>
          <p:nvPr/>
        </p:nvSpPr>
        <p:spPr>
          <a:xfrm flipH="false" flipV="false" rot="0">
            <a:off x="14753224" y="5921371"/>
            <a:ext cx="3003361" cy="2004194"/>
          </a:xfrm>
          <a:custGeom>
            <a:avLst/>
            <a:gdLst/>
            <a:ahLst/>
            <a:cxnLst/>
            <a:rect r="r" b="b" t="t" l="l"/>
            <a:pathLst>
              <a:path h="2004194" w="3003361">
                <a:moveTo>
                  <a:pt x="0" y="0"/>
                </a:moveTo>
                <a:lnTo>
                  <a:pt x="3003362" y="0"/>
                </a:lnTo>
                <a:lnTo>
                  <a:pt x="3003362" y="2004194"/>
                </a:lnTo>
                <a:lnTo>
                  <a:pt x="0" y="2004194"/>
                </a:lnTo>
                <a:lnTo>
                  <a:pt x="0" y="0"/>
                </a:lnTo>
                <a:close/>
              </a:path>
            </a:pathLst>
          </a:custGeom>
          <a:blipFill>
            <a:blip r:embed="rId5"/>
            <a:stretch>
              <a:fillRect l="0" t="0" r="0" b="0"/>
            </a:stretch>
          </a:blipFill>
        </p:spPr>
      </p:sp>
      <p:sp>
        <p:nvSpPr>
          <p:cNvPr name="Freeform 7" id="7"/>
          <p:cNvSpPr/>
          <p:nvPr/>
        </p:nvSpPr>
        <p:spPr>
          <a:xfrm flipH="false" flipV="false" rot="0">
            <a:off x="11372775" y="5921371"/>
            <a:ext cx="3056843" cy="2004194"/>
          </a:xfrm>
          <a:custGeom>
            <a:avLst/>
            <a:gdLst/>
            <a:ahLst/>
            <a:cxnLst/>
            <a:rect r="r" b="b" t="t" l="l"/>
            <a:pathLst>
              <a:path h="2004194" w="3056843">
                <a:moveTo>
                  <a:pt x="0" y="0"/>
                </a:moveTo>
                <a:lnTo>
                  <a:pt x="3056842" y="0"/>
                </a:lnTo>
                <a:lnTo>
                  <a:pt x="3056842" y="2004194"/>
                </a:lnTo>
                <a:lnTo>
                  <a:pt x="0" y="2004194"/>
                </a:lnTo>
                <a:lnTo>
                  <a:pt x="0" y="0"/>
                </a:lnTo>
                <a:close/>
              </a:path>
            </a:pathLst>
          </a:custGeom>
          <a:blipFill>
            <a:blip r:embed="rId6"/>
            <a:stretch>
              <a:fillRect l="0" t="0" r="0" b="0"/>
            </a:stretch>
          </a:blipFill>
        </p:spPr>
      </p:sp>
      <p:sp>
        <p:nvSpPr>
          <p:cNvPr name="TextBox 8" id="8"/>
          <p:cNvSpPr txBox="true"/>
          <p:nvPr/>
        </p:nvSpPr>
        <p:spPr>
          <a:xfrm rot="0">
            <a:off x="1028700" y="805997"/>
            <a:ext cx="16230600" cy="1097297"/>
          </a:xfrm>
          <a:prstGeom prst="rect">
            <a:avLst/>
          </a:prstGeom>
        </p:spPr>
        <p:txBody>
          <a:bodyPr anchor="t" rtlCol="false" tIns="0" lIns="0" bIns="0" rIns="0">
            <a:spAutoFit/>
          </a:bodyPr>
          <a:lstStyle/>
          <a:p>
            <a:pPr algn="ctr" marL="0" indent="0" lvl="0">
              <a:lnSpc>
                <a:spcPts val="7575"/>
              </a:lnSpc>
            </a:pPr>
            <a:r>
              <a:rPr lang="en-US" sz="7575">
                <a:solidFill>
                  <a:srgbClr val="163459"/>
                </a:solidFill>
                <a:latin typeface="Maharlika"/>
              </a:rPr>
              <a:t>RESULTS !!</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5399991">
            <a:off x="4000476" y="-4000513"/>
            <a:ext cx="10287047" cy="18288027"/>
          </a:xfrm>
          <a:custGeom>
            <a:avLst/>
            <a:gdLst/>
            <a:ahLst/>
            <a:cxnLst/>
            <a:rect r="r" b="b" t="t" l="l"/>
            <a:pathLst>
              <a:path h="18288027" w="10287047">
                <a:moveTo>
                  <a:pt x="10287048" y="18288000"/>
                </a:moveTo>
                <a:lnTo>
                  <a:pt x="10287000" y="0"/>
                </a:lnTo>
                <a:lnTo>
                  <a:pt x="0" y="26"/>
                </a:lnTo>
                <a:lnTo>
                  <a:pt x="48" y="18288026"/>
                </a:lnTo>
                <a:lnTo>
                  <a:pt x="10287048" y="18288000"/>
                </a:lnTo>
                <a:close/>
              </a:path>
            </a:pathLst>
          </a:custGeom>
          <a:blipFill>
            <a:blip r:embed="rId2"/>
            <a:stretch>
              <a:fillRect l="-38851" t="0" r="-38851" b="0"/>
            </a:stretch>
          </a:blipFill>
        </p:spPr>
      </p:sp>
      <p:sp>
        <p:nvSpPr>
          <p:cNvPr name="Freeform 3" id="3"/>
          <p:cNvSpPr/>
          <p:nvPr/>
        </p:nvSpPr>
        <p:spPr>
          <a:xfrm flipH="false" flipV="false" rot="0">
            <a:off x="3569133" y="1699294"/>
            <a:ext cx="2399928" cy="1268962"/>
          </a:xfrm>
          <a:custGeom>
            <a:avLst/>
            <a:gdLst/>
            <a:ahLst/>
            <a:cxnLst/>
            <a:rect r="r" b="b" t="t" l="l"/>
            <a:pathLst>
              <a:path h="1268962" w="2399928">
                <a:moveTo>
                  <a:pt x="0" y="0"/>
                </a:moveTo>
                <a:lnTo>
                  <a:pt x="2399928" y="0"/>
                </a:lnTo>
                <a:lnTo>
                  <a:pt x="2399928" y="1268962"/>
                </a:lnTo>
                <a:lnTo>
                  <a:pt x="0" y="126896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3346203" y="338412"/>
            <a:ext cx="16230600" cy="1097297"/>
          </a:xfrm>
          <a:prstGeom prst="rect">
            <a:avLst/>
          </a:prstGeom>
        </p:spPr>
        <p:txBody>
          <a:bodyPr anchor="t" rtlCol="false" tIns="0" lIns="0" bIns="0" rIns="0">
            <a:spAutoFit/>
          </a:bodyPr>
          <a:lstStyle/>
          <a:p>
            <a:pPr algn="ctr" marL="0" indent="0" lvl="0">
              <a:lnSpc>
                <a:spcPts val="7575"/>
              </a:lnSpc>
            </a:pPr>
            <a:r>
              <a:rPr lang="en-US" sz="7575">
                <a:solidFill>
                  <a:srgbClr val="163459"/>
                </a:solidFill>
                <a:latin typeface="Maharlika"/>
              </a:rPr>
              <a:t>CONCLUSION</a:t>
            </a:r>
          </a:p>
        </p:txBody>
      </p:sp>
      <p:grpSp>
        <p:nvGrpSpPr>
          <p:cNvPr name="Group 5" id="5"/>
          <p:cNvGrpSpPr/>
          <p:nvPr/>
        </p:nvGrpSpPr>
        <p:grpSpPr>
          <a:xfrm rot="0">
            <a:off x="667860" y="2675842"/>
            <a:ext cx="8202474" cy="6582458"/>
            <a:chOff x="0" y="0"/>
            <a:chExt cx="5549328" cy="4453318"/>
          </a:xfrm>
        </p:grpSpPr>
        <p:sp>
          <p:nvSpPr>
            <p:cNvPr name="Freeform 6" id="6"/>
            <p:cNvSpPr/>
            <p:nvPr/>
          </p:nvSpPr>
          <p:spPr>
            <a:xfrm flipH="false" flipV="false" rot="0">
              <a:off x="0" y="0"/>
              <a:ext cx="5549328" cy="4453317"/>
            </a:xfrm>
            <a:custGeom>
              <a:avLst/>
              <a:gdLst/>
              <a:ahLst/>
              <a:cxnLst/>
              <a:rect r="r" b="b" t="t" l="l"/>
              <a:pathLst>
                <a:path h="4453317" w="5549328">
                  <a:moveTo>
                    <a:pt x="0" y="0"/>
                  </a:moveTo>
                  <a:lnTo>
                    <a:pt x="5549328" y="0"/>
                  </a:lnTo>
                  <a:lnTo>
                    <a:pt x="5549328" y="4453317"/>
                  </a:lnTo>
                  <a:lnTo>
                    <a:pt x="0" y="4453317"/>
                  </a:lnTo>
                  <a:close/>
                </a:path>
              </a:pathLst>
            </a:custGeom>
            <a:solidFill>
              <a:srgbClr val="163459">
                <a:alpha val="25882"/>
              </a:srgbClr>
            </a:solidFill>
          </p:spPr>
        </p:sp>
      </p:grpSp>
      <p:grpSp>
        <p:nvGrpSpPr>
          <p:cNvPr name="Group 7" id="7"/>
          <p:cNvGrpSpPr/>
          <p:nvPr/>
        </p:nvGrpSpPr>
        <p:grpSpPr>
          <a:xfrm rot="0">
            <a:off x="1028700" y="3365139"/>
            <a:ext cx="7480794" cy="5480658"/>
            <a:chOff x="0" y="0"/>
            <a:chExt cx="9974392" cy="7307545"/>
          </a:xfrm>
        </p:grpSpPr>
        <p:sp>
          <p:nvSpPr>
            <p:cNvPr name="TextBox 8" id="8"/>
            <p:cNvSpPr txBox="true"/>
            <p:nvPr/>
          </p:nvSpPr>
          <p:spPr>
            <a:xfrm rot="0">
              <a:off x="0" y="38100"/>
              <a:ext cx="9974392" cy="6429639"/>
            </a:xfrm>
            <a:prstGeom prst="rect">
              <a:avLst/>
            </a:prstGeom>
          </p:spPr>
          <p:txBody>
            <a:bodyPr anchor="t" rtlCol="false" tIns="0" lIns="0" bIns="0" rIns="0">
              <a:spAutoFit/>
            </a:bodyPr>
            <a:lstStyle/>
            <a:p>
              <a:pPr algn="ctr">
                <a:lnSpc>
                  <a:spcPts val="4723"/>
                </a:lnSpc>
              </a:pPr>
              <a:r>
                <a:rPr lang="en-US" sz="4723">
                  <a:solidFill>
                    <a:srgbClr val="FFFFFF"/>
                  </a:solidFill>
                  <a:latin typeface="Maharlika"/>
                </a:rPr>
                <a:t> Robust PCA provided us with the best results. It was able to successfully seperate the vocal part from the instrumental part of the audio. It outperformed all the other attempted methods</a:t>
              </a:r>
            </a:p>
          </p:txBody>
        </p:sp>
        <p:sp>
          <p:nvSpPr>
            <p:cNvPr name="TextBox 9" id="9"/>
            <p:cNvSpPr txBox="true"/>
            <p:nvPr/>
          </p:nvSpPr>
          <p:spPr>
            <a:xfrm rot="0">
              <a:off x="0" y="6732114"/>
              <a:ext cx="9974392" cy="575431"/>
            </a:xfrm>
            <a:prstGeom prst="rect">
              <a:avLst/>
            </a:prstGeom>
          </p:spPr>
          <p:txBody>
            <a:bodyPr anchor="t" rtlCol="false" tIns="0" lIns="0" bIns="0" rIns="0">
              <a:spAutoFit/>
            </a:bodyPr>
            <a:lstStyle/>
            <a:p>
              <a:pPr algn="ctr" marL="0" indent="0" lvl="0">
                <a:lnSpc>
                  <a:spcPts val="3528"/>
                </a:lnSpc>
              </a:pPr>
            </a:p>
          </p:txBody>
        </p:sp>
      </p:grpSp>
      <p:grpSp>
        <p:nvGrpSpPr>
          <p:cNvPr name="Group 10" id="10"/>
          <p:cNvGrpSpPr/>
          <p:nvPr/>
        </p:nvGrpSpPr>
        <p:grpSpPr>
          <a:xfrm rot="0">
            <a:off x="9778506" y="358106"/>
            <a:ext cx="7480794" cy="1341189"/>
            <a:chOff x="0" y="0"/>
            <a:chExt cx="9974392" cy="1788252"/>
          </a:xfrm>
        </p:grpSpPr>
        <p:sp>
          <p:nvSpPr>
            <p:cNvPr name="TextBox 11" id="11"/>
            <p:cNvSpPr txBox="true"/>
            <p:nvPr/>
          </p:nvSpPr>
          <p:spPr>
            <a:xfrm rot="0">
              <a:off x="0" y="38100"/>
              <a:ext cx="9974392" cy="910347"/>
            </a:xfrm>
            <a:prstGeom prst="rect">
              <a:avLst/>
            </a:prstGeom>
          </p:spPr>
          <p:txBody>
            <a:bodyPr anchor="t" rtlCol="false" tIns="0" lIns="0" bIns="0" rIns="0">
              <a:spAutoFit/>
            </a:bodyPr>
            <a:lstStyle/>
            <a:p>
              <a:pPr algn="ctr">
                <a:lnSpc>
                  <a:spcPts val="4723"/>
                </a:lnSpc>
              </a:pPr>
              <a:r>
                <a:rPr lang="en-US" sz="4723">
                  <a:solidFill>
                    <a:srgbClr val="FFFFFF"/>
                  </a:solidFill>
                  <a:latin typeface="Maharlika"/>
                </a:rPr>
                <a:t>Limitations</a:t>
              </a:r>
            </a:p>
          </p:txBody>
        </p:sp>
        <p:sp>
          <p:nvSpPr>
            <p:cNvPr name="TextBox 12" id="12"/>
            <p:cNvSpPr txBox="true"/>
            <p:nvPr/>
          </p:nvSpPr>
          <p:spPr>
            <a:xfrm rot="0">
              <a:off x="0" y="1212821"/>
              <a:ext cx="9974392" cy="575431"/>
            </a:xfrm>
            <a:prstGeom prst="rect">
              <a:avLst/>
            </a:prstGeom>
          </p:spPr>
          <p:txBody>
            <a:bodyPr anchor="t" rtlCol="false" tIns="0" lIns="0" bIns="0" rIns="0">
              <a:spAutoFit/>
            </a:bodyPr>
            <a:lstStyle/>
            <a:p>
              <a:pPr algn="ctr" marL="0" indent="0" lvl="0">
                <a:lnSpc>
                  <a:spcPts val="3528"/>
                </a:lnSpc>
              </a:pPr>
            </a:p>
          </p:txBody>
        </p:sp>
      </p:grpSp>
      <p:sp>
        <p:nvSpPr>
          <p:cNvPr name="TextBox 13" id="13"/>
          <p:cNvSpPr txBox="true"/>
          <p:nvPr/>
        </p:nvSpPr>
        <p:spPr>
          <a:xfrm rot="0">
            <a:off x="9608292" y="1651669"/>
            <a:ext cx="7143547" cy="3589654"/>
          </a:xfrm>
          <a:prstGeom prst="rect">
            <a:avLst/>
          </a:prstGeom>
        </p:spPr>
        <p:txBody>
          <a:bodyPr anchor="t" rtlCol="false" tIns="0" lIns="0" bIns="0" rIns="0">
            <a:spAutoFit/>
          </a:bodyPr>
          <a:lstStyle/>
          <a:p>
            <a:pPr>
              <a:lnSpc>
                <a:spcPts val="3220"/>
              </a:lnSpc>
            </a:pPr>
            <a:r>
              <a:rPr lang="en-US" sz="2300">
                <a:solidFill>
                  <a:srgbClr val="FFFFFF"/>
                </a:solidFill>
                <a:latin typeface="Fahkwang"/>
              </a:rPr>
              <a:t>IVA with Gaussian Prior: It assumes statistical independence and is heavily dependent on the initialized mixing matrix.</a:t>
            </a:r>
          </a:p>
          <a:p>
            <a:pPr>
              <a:lnSpc>
                <a:spcPts val="3220"/>
              </a:lnSpc>
            </a:pPr>
          </a:p>
          <a:p>
            <a:pPr>
              <a:lnSpc>
                <a:spcPts val="3220"/>
              </a:lnSpc>
            </a:pPr>
            <a:r>
              <a:rPr lang="en-US" sz="2300">
                <a:solidFill>
                  <a:srgbClr val="FFFFFF"/>
                </a:solidFill>
                <a:latin typeface="Fahkwang"/>
              </a:rPr>
              <a:t>NMF-based solutions have proven their efficacy to some degree but, we found it challenging to be able to tune the model for our specific tasks.</a:t>
            </a:r>
          </a:p>
          <a:p>
            <a:pPr>
              <a:lnSpc>
                <a:spcPts val="3220"/>
              </a:lnSpc>
            </a:pPr>
          </a:p>
          <a:p>
            <a:pPr>
              <a:lnSpc>
                <a:spcPts val="3220"/>
              </a:lnSpc>
            </a:pPr>
          </a:p>
        </p:txBody>
      </p:sp>
      <p:sp>
        <p:nvSpPr>
          <p:cNvPr name="TextBox 14" id="14"/>
          <p:cNvSpPr txBox="true"/>
          <p:nvPr/>
        </p:nvSpPr>
        <p:spPr>
          <a:xfrm rot="0">
            <a:off x="9608292" y="5460399"/>
            <a:ext cx="7143547" cy="3189604"/>
          </a:xfrm>
          <a:prstGeom prst="rect">
            <a:avLst/>
          </a:prstGeom>
        </p:spPr>
        <p:txBody>
          <a:bodyPr anchor="t" rtlCol="false" tIns="0" lIns="0" bIns="0" rIns="0">
            <a:spAutoFit/>
          </a:bodyPr>
          <a:lstStyle/>
          <a:p>
            <a:pPr>
              <a:lnSpc>
                <a:spcPts val="3220"/>
              </a:lnSpc>
            </a:pPr>
            <a:r>
              <a:rPr lang="en-US" sz="2300" u="sng">
                <a:solidFill>
                  <a:srgbClr val="FFFFFF"/>
                </a:solidFill>
                <a:latin typeface="Fahkwang"/>
              </a:rPr>
              <a:t>Spectral Subtraction using Classification</a:t>
            </a:r>
          </a:p>
          <a:p>
            <a:pPr marL="496575" indent="-248288" lvl="1">
              <a:lnSpc>
                <a:spcPts val="3220"/>
              </a:lnSpc>
              <a:buFont typeface="Arial"/>
              <a:buChar char="•"/>
            </a:pPr>
            <a:r>
              <a:rPr lang="en-US" sz="2300">
                <a:solidFill>
                  <a:srgbClr val="FFFFFF"/>
                </a:solidFill>
                <a:latin typeface="Fahkwang"/>
              </a:rPr>
              <a:t>It assumes that the background music is repetitive, so that it partitions.</a:t>
            </a:r>
          </a:p>
          <a:p>
            <a:pPr marL="496575" indent="-248288" lvl="1">
              <a:lnSpc>
                <a:spcPts val="3220"/>
              </a:lnSpc>
              <a:buFont typeface="Arial"/>
              <a:buChar char="•"/>
            </a:pPr>
            <a:r>
              <a:rPr lang="en-US" sz="2300">
                <a:solidFill>
                  <a:srgbClr val="FFFFFF"/>
                </a:solidFill>
                <a:latin typeface="Fahkwang"/>
              </a:rPr>
              <a:t>Classification is time consuming due to large dataset.</a:t>
            </a:r>
          </a:p>
          <a:p>
            <a:pPr marL="496575" indent="-248288" lvl="1">
              <a:lnSpc>
                <a:spcPts val="3220"/>
              </a:lnSpc>
              <a:buFont typeface="Arial"/>
              <a:buChar char="•"/>
            </a:pPr>
            <a:r>
              <a:rPr lang="en-US" sz="2300">
                <a:solidFill>
                  <a:srgbClr val="FFFFFF"/>
                </a:solidFill>
                <a:latin typeface="Fahkwang"/>
              </a:rPr>
              <a:t>Classification is limited due to mixed frequencies and dominant background at some places </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5399991">
            <a:off x="4000476" y="-4000513"/>
            <a:ext cx="10287047" cy="18288027"/>
          </a:xfrm>
          <a:custGeom>
            <a:avLst/>
            <a:gdLst/>
            <a:ahLst/>
            <a:cxnLst/>
            <a:rect r="r" b="b" t="t" l="l"/>
            <a:pathLst>
              <a:path h="18288027" w="10287047">
                <a:moveTo>
                  <a:pt x="10287048" y="18288000"/>
                </a:moveTo>
                <a:lnTo>
                  <a:pt x="10287000" y="0"/>
                </a:lnTo>
                <a:lnTo>
                  <a:pt x="0" y="26"/>
                </a:lnTo>
                <a:lnTo>
                  <a:pt x="48" y="18288026"/>
                </a:lnTo>
                <a:lnTo>
                  <a:pt x="10287048" y="18288000"/>
                </a:lnTo>
                <a:close/>
              </a:path>
            </a:pathLst>
          </a:custGeom>
          <a:blipFill>
            <a:blip r:embed="rId2"/>
            <a:stretch>
              <a:fillRect l="-38851" t="0" r="-38851" b="0"/>
            </a:stretch>
          </a:blipFill>
        </p:spPr>
      </p:sp>
      <p:sp>
        <p:nvSpPr>
          <p:cNvPr name="TextBox 3" id="3"/>
          <p:cNvSpPr txBox="true"/>
          <p:nvPr/>
        </p:nvSpPr>
        <p:spPr>
          <a:xfrm rot="0">
            <a:off x="2119019" y="2886893"/>
            <a:ext cx="14049961" cy="1956446"/>
          </a:xfrm>
          <a:prstGeom prst="rect">
            <a:avLst/>
          </a:prstGeom>
        </p:spPr>
        <p:txBody>
          <a:bodyPr anchor="t" rtlCol="false" tIns="0" lIns="0" bIns="0" rIns="0">
            <a:spAutoFit/>
          </a:bodyPr>
          <a:lstStyle/>
          <a:p>
            <a:pPr algn="ctr" marL="0" indent="0" lvl="0">
              <a:lnSpc>
                <a:spcPts val="13650"/>
              </a:lnSpc>
            </a:pPr>
            <a:r>
              <a:rPr lang="en-US" sz="13650">
                <a:solidFill>
                  <a:srgbClr val="163459"/>
                </a:solidFill>
                <a:latin typeface="Maharlika"/>
              </a:rPr>
              <a:t>THANK YOU</a:t>
            </a:r>
          </a:p>
        </p:txBody>
      </p:sp>
      <p:grpSp>
        <p:nvGrpSpPr>
          <p:cNvPr name="Group 4" id="4"/>
          <p:cNvGrpSpPr/>
          <p:nvPr/>
        </p:nvGrpSpPr>
        <p:grpSpPr>
          <a:xfrm rot="0">
            <a:off x="0" y="4843339"/>
            <a:ext cx="18288000" cy="3469647"/>
            <a:chOff x="0" y="0"/>
            <a:chExt cx="24384000" cy="4626196"/>
          </a:xfrm>
        </p:grpSpPr>
        <p:sp>
          <p:nvSpPr>
            <p:cNvPr name="TextBox 5" id="5"/>
            <p:cNvSpPr txBox="true"/>
            <p:nvPr/>
          </p:nvSpPr>
          <p:spPr>
            <a:xfrm rot="0">
              <a:off x="0" y="47625"/>
              <a:ext cx="24384000" cy="1065741"/>
            </a:xfrm>
            <a:prstGeom prst="rect">
              <a:avLst/>
            </a:prstGeom>
          </p:spPr>
          <p:txBody>
            <a:bodyPr anchor="t" rtlCol="false" tIns="0" lIns="0" bIns="0" rIns="0">
              <a:spAutoFit/>
            </a:bodyPr>
            <a:lstStyle/>
            <a:p>
              <a:pPr algn="ctr" marL="0" indent="0" lvl="0">
                <a:lnSpc>
                  <a:spcPts val="5499"/>
                </a:lnSpc>
              </a:pPr>
            </a:p>
          </p:txBody>
        </p:sp>
        <p:sp>
          <p:nvSpPr>
            <p:cNvPr name="TextBox 6" id="6"/>
            <p:cNvSpPr txBox="true"/>
            <p:nvPr/>
          </p:nvSpPr>
          <p:spPr>
            <a:xfrm rot="0">
              <a:off x="0" y="1680219"/>
              <a:ext cx="24384000" cy="2945977"/>
            </a:xfrm>
            <a:prstGeom prst="rect">
              <a:avLst/>
            </a:prstGeom>
          </p:spPr>
          <p:txBody>
            <a:bodyPr anchor="t" rtlCol="false" tIns="0" lIns="0" bIns="0" rIns="0">
              <a:spAutoFit/>
            </a:bodyPr>
            <a:lstStyle/>
            <a:p>
              <a:pPr algn="ctr">
                <a:lnSpc>
                  <a:spcPts val="4479"/>
                </a:lnSpc>
              </a:pPr>
              <a:r>
                <a:rPr lang="en-US" sz="3199" spc="335">
                  <a:solidFill>
                    <a:srgbClr val="FFFFFF"/>
                  </a:solidFill>
                  <a:latin typeface="Fahkwang"/>
                </a:rPr>
                <a:t>UDIT 2021213</a:t>
              </a:r>
            </a:p>
            <a:p>
              <a:pPr algn="ctr">
                <a:lnSpc>
                  <a:spcPts val="4479"/>
                </a:lnSpc>
              </a:pPr>
              <a:r>
                <a:rPr lang="en-US" sz="3199" spc="335">
                  <a:solidFill>
                    <a:srgbClr val="FFFFFF"/>
                  </a:solidFill>
                  <a:latin typeface="Fahkwang"/>
                </a:rPr>
                <a:t>VISHWESH VHAVLE 2020156</a:t>
              </a:r>
            </a:p>
            <a:p>
              <a:pPr algn="ctr">
                <a:lnSpc>
                  <a:spcPts val="4479"/>
                </a:lnSpc>
              </a:pPr>
              <a:r>
                <a:rPr lang="en-US" sz="3199" spc="335">
                  <a:solidFill>
                    <a:srgbClr val="FFFFFF"/>
                  </a:solidFill>
                  <a:latin typeface="Fahkwang"/>
                </a:rPr>
                <a:t>YASH YADAV 2021117</a:t>
              </a:r>
            </a:p>
            <a:p>
              <a:pPr algn="ctr" marL="0" indent="0" lvl="0">
                <a:lnSpc>
                  <a:spcPts val="4479"/>
                </a:lnSpc>
                <a:spcBef>
                  <a:spcPct val="0"/>
                </a:spcBef>
              </a:pPr>
              <a:r>
                <a:rPr lang="en-US" sz="3199" spc="335">
                  <a:solidFill>
                    <a:srgbClr val="FFFFFF"/>
                  </a:solidFill>
                  <a:latin typeface="Fahkwang"/>
                </a:rPr>
                <a:t>SOHAM CHITLANGIA 2021291</a:t>
              </a: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DAF1PmcLdKc</dc:identifier>
  <dcterms:modified xsi:type="dcterms:W3CDTF">2011-08-01T06:04:30Z</dcterms:modified>
  <cp:revision>1</cp:revision>
  <dc:title>Unmixing Music Audio</dc:title>
</cp:coreProperties>
</file>